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3">
  <p:sldMasterIdLst>
    <p:sldMasterId id="2147483825" r:id="rId4"/>
    <p:sldMasterId id="2147483830" r:id="rId5"/>
    <p:sldMasterId id="2147483857" r:id="rId6"/>
    <p:sldMasterId id="2147483992" r:id="rId7"/>
    <p:sldMasterId id="2147483994" r:id="rId8"/>
    <p:sldMasterId id="2147484017" r:id="rId9"/>
    <p:sldMasterId id="2147484058" r:id="rId10"/>
    <p:sldMasterId id="2147484072" r:id="rId11"/>
    <p:sldMasterId id="2147484084" r:id="rId12"/>
  </p:sldMasterIdLst>
  <p:notesMasterIdLst>
    <p:notesMasterId r:id="rId43"/>
  </p:notesMasterIdLst>
  <p:sldIdLst>
    <p:sldId id="261" r:id="rId13"/>
    <p:sldId id="1091" r:id="rId14"/>
    <p:sldId id="1101" r:id="rId15"/>
    <p:sldId id="1092" r:id="rId16"/>
    <p:sldId id="1093" r:id="rId17"/>
    <p:sldId id="1090" r:id="rId18"/>
    <p:sldId id="277" r:id="rId19"/>
    <p:sldId id="292" r:id="rId20"/>
    <p:sldId id="293" r:id="rId21"/>
    <p:sldId id="294" r:id="rId22"/>
    <p:sldId id="295" r:id="rId23"/>
    <p:sldId id="296" r:id="rId24"/>
    <p:sldId id="298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289" r:id="rId34"/>
    <p:sldId id="1094" r:id="rId35"/>
    <p:sldId id="1095" r:id="rId36"/>
    <p:sldId id="1100" r:id="rId37"/>
    <p:sldId id="1096" r:id="rId38"/>
    <p:sldId id="1097" r:id="rId39"/>
    <p:sldId id="1102" r:id="rId40"/>
    <p:sldId id="1098" r:id="rId41"/>
    <p:sldId id="1099" r:id="rId4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Kew" initials="PK" lastIdx="1" clrIdx="0">
    <p:extLst>
      <p:ext uri="{19B8F6BF-5375-455C-9EA6-DF929625EA0E}">
        <p15:presenceInfo xmlns:p15="http://schemas.microsoft.com/office/powerpoint/2012/main" userId="38baf09ea46977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4AE"/>
    <a:srgbClr val="5D2884"/>
    <a:srgbClr val="F0AB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0547" autoAdjust="0"/>
  </p:normalViewPr>
  <p:slideViewPr>
    <p:cSldViewPr>
      <p:cViewPr varScale="1">
        <p:scale>
          <a:sx n="58" d="100"/>
          <a:sy n="58" d="100"/>
        </p:scale>
        <p:origin x="17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4E53-D184-450F-A500-A383605C2EE5}" type="datetimeFigureOut">
              <a:rPr lang="en-GB" smtClean="0"/>
              <a:pPr/>
              <a:t>24/11/2024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208C-D5B8-41AA-9899-0311D22C91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46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9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2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8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9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0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9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3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7828" y="1887133"/>
            <a:ext cx="5940123" cy="1810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add presentation title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7826" y="241654"/>
            <a:ext cx="5940123" cy="4024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presentation title, author and date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18854" y="5295819"/>
            <a:ext cx="1867894" cy="1374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05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company logo if applicable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7826" y="3887790"/>
            <a:ext cx="5940123" cy="70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75" b="1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To ensure you take full advantage of our new presentation template, please take a moment to read the quick reference guide available on </a:t>
            </a:r>
            <a:r>
              <a:rPr lang="en-US" dirty="0" err="1"/>
              <a:t>Spacehopper</a:t>
            </a:r>
            <a:r>
              <a:rPr lang="en-US" dirty="0"/>
              <a:t>. There you will also find a full user guide.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928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687814"/>
            <a:ext cx="6635080" cy="1143000"/>
          </a:xfrm>
        </p:spPr>
        <p:txBody>
          <a:bodyPr>
            <a:noAutofit/>
          </a:bodyPr>
          <a:lstStyle>
            <a:lvl1pPr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18" y="2852936"/>
            <a:ext cx="6650182" cy="32732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2455" y="1591328"/>
            <a:ext cx="2444545" cy="5190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756592" y="-1956007"/>
            <a:ext cx="12020550" cy="3912013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87814"/>
            <a:ext cx="8003232" cy="1143000"/>
          </a:xfrm>
        </p:spPr>
        <p:txBody>
          <a:bodyPr>
            <a:noAutofit/>
          </a:bodyPr>
          <a:lstStyle>
            <a:lvl1pPr algn="l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52936"/>
            <a:ext cx="8003232" cy="32732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56592" y="-1956007"/>
            <a:ext cx="12020550" cy="3912013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43000" y="152400"/>
            <a:ext cx="14465300" cy="104521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14400" y="-304800"/>
            <a:ext cx="7874000" cy="11023600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7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>
            <a:lvl1pPr algn="l">
              <a:defRPr lang="en-GB" sz="54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133600" y="1485900"/>
            <a:ext cx="14496272" cy="1074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861048"/>
            <a:ext cx="8229600" cy="1143000"/>
          </a:xfrm>
        </p:spPr>
        <p:txBody>
          <a:bodyPr>
            <a:noAutofit/>
          </a:bodyPr>
          <a:lstStyle>
            <a:lvl1pPr>
              <a:defRPr lang="en-GB" sz="7200" b="1" kern="1200" baseline="30000" dirty="0" smtClean="0">
                <a:solidFill>
                  <a:srgbClr val="E9A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www.csp.org.uk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28817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800" y="2743200"/>
            <a:ext cx="7860242" cy="44329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 userDrawn="1">
            <p:ph type="title"/>
          </p:nvPr>
        </p:nvSpPr>
        <p:spPr>
          <a:xfrm>
            <a:off x="914400" y="1447800"/>
            <a:ext cx="8229600" cy="1143000"/>
          </a:xfrm>
        </p:spPr>
        <p:txBody>
          <a:bodyPr/>
          <a:lstStyle/>
          <a:p>
            <a:pPr algn="l"/>
            <a:endParaRPr lang="en-US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981200" y="533400"/>
            <a:ext cx="15621000" cy="11658600"/>
          </a:xfrm>
          <a:prstGeom prst="rect">
            <a:avLst/>
          </a:prstGeom>
        </p:spPr>
      </p:pic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3F83-D377-4425-91C6-A20B91D25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15B15-F19A-4023-B966-C0DAC954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6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025"/>
              </a:lnSpc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1" y="1944003"/>
            <a:ext cx="7092733" cy="353393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25"/>
              </a:lnSpc>
              <a:spcBef>
                <a:spcPts val="0"/>
              </a:spcBef>
              <a:buNone/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(large)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7"/>
            <a:ext cx="1066800" cy="365125"/>
          </a:xfrm>
        </p:spPr>
        <p:txBody>
          <a:bodyPr lIns="0" tIns="0" bIns="0" anchor="t"/>
          <a:lstStyle>
            <a:lvl1pPr algn="l">
              <a:defRPr sz="56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FE8EF773-C66E-465C-A741-B59E89357D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6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025"/>
              </a:lnSpc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1" y="1944003"/>
            <a:ext cx="7092733" cy="3533933"/>
          </a:xfrm>
        </p:spPr>
        <p:txBody>
          <a:bodyPr lIns="0" tIns="0" rIns="0" bIns="0">
            <a:normAutofit/>
          </a:bodyPr>
          <a:lstStyle>
            <a:lvl1pPr marL="160735" indent="-160735" algn="l">
              <a:lnSpc>
                <a:spcPts val="118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13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17910" indent="-160735" algn="l">
              <a:buFont typeface="Arial" panose="020B0604020202020204" pitchFamily="34" charset="0"/>
              <a:buChar char="•"/>
              <a:defRPr sz="10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7"/>
            <a:ext cx="1066800" cy="365125"/>
          </a:xfrm>
        </p:spPr>
        <p:txBody>
          <a:bodyPr lIns="0" tIns="0" bIns="0" anchor="t"/>
          <a:lstStyle>
            <a:lvl1pPr algn="l">
              <a:defRPr sz="56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025"/>
              </a:lnSpc>
              <a:defRPr sz="1856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1" y="1944003"/>
            <a:ext cx="4509443" cy="3533933"/>
          </a:xfrm>
        </p:spPr>
        <p:txBody>
          <a:bodyPr lIns="0" tIns="0" rIns="0" bIns="0">
            <a:normAutofit/>
          </a:bodyPr>
          <a:lstStyle>
            <a:lvl1pPr marL="160735" indent="-160735" algn="l">
              <a:lnSpc>
                <a:spcPts val="118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13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17910" indent="-160735" algn="l">
              <a:buFont typeface="Arial" panose="020B0604020202020204" pitchFamily="34" charset="0"/>
              <a:buChar char="•"/>
              <a:defRPr sz="10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7"/>
            <a:ext cx="1066800" cy="365125"/>
          </a:xfrm>
        </p:spPr>
        <p:txBody>
          <a:bodyPr lIns="0" tIns="0" bIns="0" anchor="t"/>
          <a:lstStyle>
            <a:lvl1pPr algn="l">
              <a:defRPr sz="563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0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7828" y="1887133"/>
            <a:ext cx="5940123" cy="1810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add presentation title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7826" y="241654"/>
            <a:ext cx="5940123" cy="4024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presentation title, author and date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18854" y="5295819"/>
            <a:ext cx="1867894" cy="1374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05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company logo if applicable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17826" y="3887790"/>
            <a:ext cx="5940123" cy="708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75" b="1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To ensure you take full advantage of our new presentation template, please take a moment to read the quick reference guide available on </a:t>
            </a:r>
            <a:r>
              <a:rPr lang="en-US" dirty="0" err="1"/>
              <a:t>Spacehopper</a:t>
            </a:r>
            <a:r>
              <a:rPr lang="en-US" dirty="0"/>
              <a:t>. There you will also find a full user guide.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77828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73" y="408857"/>
            <a:ext cx="7092066" cy="581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7092733" cy="3533933"/>
          </a:xfrm>
        </p:spPr>
        <p:txBody>
          <a:bodyPr>
            <a:normAutofit/>
          </a:bodyPr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 sz="13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011261"/>
            <a:ext cx="9144000" cy="428646"/>
          </a:xfrm>
          <a:prstGeom prst="rect">
            <a:avLst/>
          </a:prstGeom>
          <a:gradFill flip="none" rotWithShape="1">
            <a:gsLst>
              <a:gs pos="59000">
                <a:srgbClr val="8F9194"/>
              </a:gs>
              <a:gs pos="0">
                <a:srgbClr val="53565A"/>
              </a:gs>
              <a:gs pos="8000">
                <a:srgbClr val="53565A"/>
              </a:gs>
              <a:gs pos="88000">
                <a:srgbClr val="53565A">
                  <a:tint val="44500"/>
                  <a:satMod val="160000"/>
                </a:srgbClr>
              </a:gs>
              <a:gs pos="100000">
                <a:srgbClr val="53565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673" y="1010542"/>
            <a:ext cx="7092066" cy="425755"/>
          </a:xfrm>
        </p:spPr>
        <p:txBody>
          <a:bodyPr anchor="b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8809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68000" y="1944001"/>
            <a:ext cx="4104001" cy="3534449"/>
          </a:xfrm>
        </p:spPr>
        <p:txBody>
          <a:bodyPr>
            <a:normAutofit/>
          </a:bodyPr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 sz="13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673" y="409853"/>
            <a:ext cx="7092066" cy="795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890053" y="1944001"/>
            <a:ext cx="2663687" cy="353444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98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74" y="415637"/>
            <a:ext cx="7085741" cy="8063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9" y="2460567"/>
            <a:ext cx="3412239" cy="2909813"/>
          </a:xfrm>
        </p:spPr>
        <p:txBody>
          <a:bodyPr/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5176" y="1928555"/>
            <a:ext cx="3418564" cy="44888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6267" y="2460567"/>
            <a:ext cx="3417473" cy="2909813"/>
          </a:xfrm>
        </p:spPr>
        <p:txBody>
          <a:bodyPr/>
          <a:lstStyle>
            <a:lvl1pPr marL="214313" indent="-214313">
              <a:buClr>
                <a:srgbClr val="ECE81A"/>
              </a:buClr>
              <a:buSzPct val="75000"/>
              <a:buFont typeface="Wingdings" panose="05000000000000000000" pitchFamily="2" charset="2"/>
              <a:buChar char="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1673" y="1928555"/>
            <a:ext cx="3418564" cy="44888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25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673" y="409489"/>
            <a:ext cx="7092067" cy="7875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461964" y="1943999"/>
            <a:ext cx="7091362" cy="379957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add a graph/chart</a:t>
            </a:r>
          </a:p>
        </p:txBody>
      </p:sp>
    </p:spTree>
    <p:extLst>
      <p:ext uri="{BB962C8B-B14F-4D97-AF65-F5344CB8AC3E}">
        <p14:creationId xmlns:p14="http://schemas.microsoft.com/office/powerpoint/2010/main" val="4009195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700"/>
              </a:lnSpc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7092733" cy="353393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(large)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5"/>
            <a:ext cx="1066800" cy="365125"/>
          </a:xfrm>
        </p:spPr>
        <p:txBody>
          <a:bodyPr lIns="0" tIns="0" bIns="0" anchor="t"/>
          <a:lstStyle>
            <a:lvl1pPr algn="l">
              <a:defRPr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FE8EF773-C66E-465C-A741-B59E89357D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13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700"/>
              </a:lnSpc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7092733" cy="3533933"/>
          </a:xfrm>
        </p:spPr>
        <p:txBody>
          <a:bodyPr lIns="0" tIns="0" rIns="0" bIns="0">
            <a:normAutofit/>
          </a:bodyPr>
          <a:lstStyle>
            <a:lvl1pPr marL="214313" indent="-214313" algn="l">
              <a:lnSpc>
                <a:spcPts val="15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557213" indent="-214313" algn="l">
              <a:buFont typeface="Arial" panose="020B0604020202020204" pitchFamily="34" charset="0"/>
              <a:buChar char="•"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5"/>
            <a:ext cx="1066800" cy="365125"/>
          </a:xfrm>
        </p:spPr>
        <p:txBody>
          <a:bodyPr lIns="0" tIns="0" bIns="0" anchor="t"/>
          <a:lstStyle>
            <a:lvl1pPr algn="l">
              <a:defRPr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8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60001"/>
            <a:ext cx="7092732" cy="9263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700"/>
              </a:lnSpc>
              <a:defRPr sz="2475" b="0" i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add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1944001"/>
            <a:ext cx="4509443" cy="3533933"/>
          </a:xfrm>
        </p:spPr>
        <p:txBody>
          <a:bodyPr lIns="0" tIns="0" rIns="0" bIns="0">
            <a:normAutofit/>
          </a:bodyPr>
          <a:lstStyle>
            <a:lvl1pPr marL="214313" indent="-214313" algn="l">
              <a:lnSpc>
                <a:spcPts val="15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b="0" i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557213" indent="-214313" algn="l">
              <a:buFont typeface="Arial" panose="020B0604020202020204" pitchFamily="34" charset="0"/>
              <a:buChar char="•"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body copy (medium)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35715"/>
            <a:ext cx="1066800" cy="365125"/>
          </a:xfrm>
        </p:spPr>
        <p:txBody>
          <a:bodyPr lIns="0" tIns="0" bIns="0" anchor="t"/>
          <a:lstStyle>
            <a:lvl1pPr algn="l">
              <a:defRPr sz="75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6E5B5BC1-7DEB-46C5-82FD-7A6A2B3E8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4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685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4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731D-1EFE-479F-879B-C4D02306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0C61-36A6-4589-A1DC-D9F9E5BC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A4E2-AE89-443F-B0DF-D7028309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DB807B-5B30-454C-A69F-66DBD37364C2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25C68-A04D-4BE3-BBC2-E59A3447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FCB6A-D30D-43E7-8335-2A9C8ECC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1B717E-7974-455A-8B69-97C0EEBC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43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00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33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10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70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78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29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52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30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60B5-0E62-4BB7-9ADB-E21EC2EA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A7108-939F-423E-B8FD-A9DA0856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DB807B-5B30-454C-A69F-66DBD37364C2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36672-8ADB-4507-A978-C8217DB5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0D5DF-7CFD-4D70-8549-4092FEE2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1B717E-7974-455A-8B69-97C0EEBC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01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4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5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9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1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6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1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87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3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>
            <a:lvl1pPr>
              <a:defRPr lang="en-GB" sz="54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42988" y="3644900"/>
            <a:ext cx="7200900" cy="1368425"/>
          </a:xfrm>
        </p:spPr>
        <p:txBody>
          <a:bodyPr/>
          <a:lstStyle>
            <a:lvl1pPr algn="ctr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844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072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75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990383-88C2-9040-8E35-D794EBCE3900}"/>
              </a:ext>
            </a:extLst>
          </p:cNvPr>
          <p:cNvSpPr/>
          <p:nvPr userDrawn="1"/>
        </p:nvSpPr>
        <p:spPr>
          <a:xfrm>
            <a:off x="1063663" y="1994925"/>
            <a:ext cx="7717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00" spc="-7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Bold single headline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E43E6-9112-314A-811F-750403225863}"/>
              </a:ext>
            </a:extLst>
          </p:cNvPr>
          <p:cNvSpPr txBox="1"/>
          <p:nvPr userDrawn="1"/>
        </p:nvSpPr>
        <p:spPr>
          <a:xfrm>
            <a:off x="1119267" y="2918382"/>
            <a:ext cx="7684621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Lorem ipsum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Perrunt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doluptae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experae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culpa in none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praturectur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vellandae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pre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volluptae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samuscitio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sit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utemodicate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omnihillendi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conet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id que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necearu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ptatis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explatis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ionem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Volecupta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volorerspe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cullandae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num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liaspic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tem quam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vendelit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volorro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1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  <a:endParaRPr lang="en-US" sz="1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6AE814-419A-534D-BC09-33A4E40269D5}"/>
              </a:ext>
            </a:extLst>
          </p:cNvPr>
          <p:cNvSpPr/>
          <p:nvPr userDrawn="1"/>
        </p:nvSpPr>
        <p:spPr>
          <a:xfrm>
            <a:off x="1063663" y="1377891"/>
            <a:ext cx="7717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00" spc="-7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Bold double headline etc. Bold copy double headline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E7972-D0AB-5147-BD55-EE60D9AA34C4}"/>
              </a:ext>
            </a:extLst>
          </p:cNvPr>
          <p:cNvSpPr txBox="1"/>
          <p:nvPr userDrawn="1"/>
        </p:nvSpPr>
        <p:spPr>
          <a:xfrm>
            <a:off x="1119267" y="2918382"/>
            <a:ext cx="7684621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Lorem ipsum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Perrunt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doluptae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experae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culpa in none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praturectur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vellandae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pre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volluptae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samuscitio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sit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utemodicate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omnihillendi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conet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id que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necearu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ptatis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explatis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ionem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Volecupta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volorerspe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cullandae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num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liaspic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tem quam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vendelit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volorro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1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  <a:endParaRPr lang="en-US" sz="1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2B61B7-92A4-3146-8968-81D785AEB001}"/>
              </a:ext>
            </a:extLst>
          </p:cNvPr>
          <p:cNvSpPr/>
          <p:nvPr userDrawn="1"/>
        </p:nvSpPr>
        <p:spPr>
          <a:xfrm>
            <a:off x="1063663" y="1994925"/>
            <a:ext cx="7717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00" spc="-75" dirty="0">
                <a:solidFill>
                  <a:srgbClr val="FFAF00"/>
                </a:solidFill>
                <a:latin typeface="Arial" charset="0"/>
                <a:ea typeface="Arial" charset="0"/>
                <a:cs typeface="Arial" charset="0"/>
              </a:rPr>
              <a:t>Bold single headline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75F8D-A826-854A-9FF2-D786E95D87DF}"/>
              </a:ext>
            </a:extLst>
          </p:cNvPr>
          <p:cNvSpPr txBox="1"/>
          <p:nvPr userDrawn="1"/>
        </p:nvSpPr>
        <p:spPr>
          <a:xfrm>
            <a:off x="1119267" y="2918382"/>
            <a:ext cx="7684621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Lorem ipsum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Perrunt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doluptae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culpa in none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praturectur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vellandae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volluptae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samuscitio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sit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utemodicate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omnihillendi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conet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id que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necearu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ptatis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explatis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ionem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Volecupta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volorerspe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cullandae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num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liaspic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tem quam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vendelit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volorro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18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  <a:endParaRPr lang="en-US" sz="18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734A4E-2E03-CD45-BBEB-4675C90571C5}"/>
              </a:ext>
            </a:extLst>
          </p:cNvPr>
          <p:cNvSpPr/>
          <p:nvPr userDrawn="1"/>
        </p:nvSpPr>
        <p:spPr>
          <a:xfrm>
            <a:off x="1063663" y="1377891"/>
            <a:ext cx="7717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00" spc="-75" dirty="0">
                <a:solidFill>
                  <a:srgbClr val="FFAF00"/>
                </a:solidFill>
                <a:latin typeface="Arial" charset="0"/>
                <a:ea typeface="Arial" charset="0"/>
                <a:cs typeface="Arial" charset="0"/>
              </a:rPr>
              <a:t>Bold double headline etc. Bold copy double headline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602F9-C8A5-1F41-823B-4DCF5B053EF8}"/>
              </a:ext>
            </a:extLst>
          </p:cNvPr>
          <p:cNvSpPr txBox="1"/>
          <p:nvPr userDrawn="1"/>
        </p:nvSpPr>
        <p:spPr>
          <a:xfrm>
            <a:off x="1119267" y="2918382"/>
            <a:ext cx="7684621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Lorem ipsum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Perrunt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doluptae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culpa in none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praturectur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vellandae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volluptae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samuscitio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sit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utemodicate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omnihillendi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conet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id que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necearu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ptatis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explatis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ionem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Volecupta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uta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volorerspe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cullandae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num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liaspic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tem quam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vendelit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quas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volorro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mincid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18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</a:t>
            </a:r>
            <a:endParaRPr lang="en-US" sz="18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700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C817E-9603-EE4D-83BB-8F63AE543A19}"/>
              </a:ext>
            </a:extLst>
          </p:cNvPr>
          <p:cNvSpPr/>
          <p:nvPr userDrawn="1"/>
        </p:nvSpPr>
        <p:spPr>
          <a:xfrm>
            <a:off x="1063663" y="1994925"/>
            <a:ext cx="7717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00" spc="-75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Bold single headline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420F1-F8F2-FE4F-89EA-317D399F09C8}"/>
              </a:ext>
            </a:extLst>
          </p:cNvPr>
          <p:cNvSpPr txBox="1"/>
          <p:nvPr userDrawn="1"/>
        </p:nvSpPr>
        <p:spPr>
          <a:xfrm>
            <a:off x="1119267" y="2918382"/>
            <a:ext cx="7684621" cy="18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Lorem ipsum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Perrunt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doluptae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experae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culpa in none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praturectur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vellandae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pre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volluptae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samuscitio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sit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utemodicate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omnihillendi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conet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id que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necearu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ptatis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explatis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omnimodit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et et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quatiae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consequid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minciat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ionem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Volecupta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uta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volorerspe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cullandae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num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liaspic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tem quam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vendelit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quas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volorro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mincid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aseline="30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1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1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pPr marL="257175" indent="-257175">
              <a:lnSpc>
                <a:spcPts val="15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18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Copy</a:t>
            </a:r>
            <a:endParaRPr lang="en-US" sz="1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4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8716"/>
            <a:ext cx="8229600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236"/>
            <a:ext cx="8229600" cy="384929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66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8716"/>
            <a:ext cx="8229600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236"/>
            <a:ext cx="8229600" cy="384929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66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8000" y="334028"/>
            <a:ext cx="2946974" cy="62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8716"/>
            <a:ext cx="8229600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GB" sz="4800" b="1" kern="1200" baseline="30000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236"/>
            <a:ext cx="8229600" cy="384929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66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53114" y="-969820"/>
            <a:ext cx="7254243" cy="98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o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9A76-E599-41C4-91DA-B9B7E2A7FD3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3D38-88E8-43B9-8D64-988E9DB586F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04800" y="1143000"/>
            <a:ext cx="12411010" cy="929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0" y="2895600"/>
            <a:ext cx="5308600" cy="2413000"/>
          </a:xfrm>
          <a:prstGeom prst="rect">
            <a:avLst/>
          </a:prstGeom>
        </p:spPr>
      </p:pic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0" y="1463044"/>
            <a:ext cx="8803180" cy="5411585"/>
          </a:xfrm>
          <a:prstGeom prst="rect">
            <a:avLst/>
          </a:prstGeom>
          <a:gradFill flip="none" rotWithShape="1">
            <a:gsLst>
              <a:gs pos="65000">
                <a:srgbClr val="F6F47F"/>
              </a:gs>
              <a:gs pos="0">
                <a:srgbClr val="ECE81A"/>
              </a:gs>
              <a:gs pos="100000">
                <a:srgbClr val="ECE81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9" y="1053416"/>
            <a:ext cx="1692712" cy="833719"/>
          </a:xfrm>
          <a:prstGeom prst="rect">
            <a:avLst/>
          </a:prstGeom>
          <a:ln w="12700">
            <a:solidFill>
              <a:srgbClr val="53565A"/>
            </a:solidFill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8248" y="1887135"/>
            <a:ext cx="5915804" cy="1820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add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rgbClr val="53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0" y="1463044"/>
            <a:ext cx="8803180" cy="5411585"/>
          </a:xfrm>
          <a:prstGeom prst="rect">
            <a:avLst/>
          </a:prstGeom>
          <a:gradFill flip="none" rotWithShape="1">
            <a:gsLst>
              <a:gs pos="65000">
                <a:srgbClr val="F6F47F"/>
              </a:gs>
              <a:gs pos="0">
                <a:srgbClr val="ECE81A"/>
              </a:gs>
              <a:gs pos="100000">
                <a:srgbClr val="ECE81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9" y="1053416"/>
            <a:ext cx="1692712" cy="833719"/>
          </a:xfrm>
          <a:prstGeom prst="rect">
            <a:avLst/>
          </a:prstGeom>
          <a:ln w="12700">
            <a:solidFill>
              <a:srgbClr val="53565A"/>
            </a:solidFill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8248" y="1887135"/>
            <a:ext cx="5915804" cy="1820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add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  <p:sldLayoutId id="214748383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rgbClr val="53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B295-DE05-4816-8DC8-5004B4D8B5D6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EDDF-FA85-40FB-91ED-DC376DA6A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0" y="1463044"/>
            <a:ext cx="8803180" cy="5411585"/>
          </a:xfrm>
          <a:prstGeom prst="rect">
            <a:avLst/>
          </a:prstGeom>
          <a:gradFill flip="none" rotWithShape="1">
            <a:gsLst>
              <a:gs pos="65000">
                <a:srgbClr val="F6F47F"/>
              </a:gs>
              <a:gs pos="0">
                <a:srgbClr val="ECE81A"/>
              </a:gs>
              <a:gs pos="100000">
                <a:srgbClr val="ECE81A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9" y="1053416"/>
            <a:ext cx="1692712" cy="833719"/>
          </a:xfrm>
          <a:prstGeom prst="rect">
            <a:avLst/>
          </a:prstGeom>
          <a:ln w="12700">
            <a:solidFill>
              <a:srgbClr val="53565A"/>
            </a:solidFill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8248" y="1887135"/>
            <a:ext cx="5915804" cy="1820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add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rgbClr val="53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076" name="Picture 7" descr="Connect_logo_RGB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145213"/>
            <a:ext cx="9715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C011F7-CCE9-47B6-BAE3-3D27AF555F4B}" type="datetime1">
              <a:rPr lang="en-GB" smtClean="0"/>
              <a:t>24/11/2024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51F4EA-A1CD-4236-A778-CDD36B0FB1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4001" r:id="rId4"/>
    <p:sldLayoutId id="2147484002" r:id="rId5"/>
    <p:sldLayoutId id="2147484003" r:id="rId6"/>
    <p:sldLayoutId id="2147484004" r:id="rId7"/>
  </p:sldLayoutIdLst>
  <p:hf hdr="0" dt="0"/>
  <p:txStyles>
    <p:titleStyle>
      <a:lvl1pPr algn="ctr" defTabSz="257175" rtl="0" fontAlgn="base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7175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514350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771525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028700" algn="ctr" defTabSz="257175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192881" indent="-192881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417910" indent="-160735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57288" indent="-128588" algn="l" defTabSz="2571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076" name="Picture 7" descr="Connect_logo_RGB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145213"/>
            <a:ext cx="9715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C011F7-CCE9-47B6-BAE3-3D27AF555F4B}" type="datetime1">
              <a:rPr lang="en-GB" smtClean="0"/>
              <a:t>24/11/2024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51F4EA-A1CD-4236-A778-CDD36B0FB1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</p:sldLayoutIdLst>
  <p:hf hdr="0" dt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35" y="0"/>
            <a:ext cx="2843808" cy="12777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B973-805C-47D1-A1AE-47D3ACA56B74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A3F3-11A3-4699-BF4F-CDB1AE7409E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02" y="5774325"/>
            <a:ext cx="3403733" cy="10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0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DC35-26DE-B548-B8CC-E0D86AE01EE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CSP Corporate PowerPoint template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Relationship Id="rId4" Type="http://schemas.openxmlformats.org/officeDocument/2006/relationships/image" Target="https://www.wellable.co/blog/wp-content/uploads/2023/09/The-Four-Pillars-of-Emotional-Intelligence-1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csp.org.uk/icsp/west-midlands-diversity-peer-peer-network" TargetMode="External"/><Relationship Id="rId5" Type="http://schemas.openxmlformats.org/officeDocument/2006/relationships/hyperlink" Target="https://www.csp.org.uk/professional-clinical/leadership/csp-mentoring-scheme" TargetMode="Externa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5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7813E53-0A61-B04F-8F49-ACDEB2CB2F4A}"/>
              </a:ext>
            </a:extLst>
          </p:cNvPr>
          <p:cNvSpPr txBox="1">
            <a:spLocks/>
          </p:cNvSpPr>
          <p:nvPr/>
        </p:nvSpPr>
        <p:spPr>
          <a:xfrm>
            <a:off x="146308" y="1292951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6600" b="1" dirty="0">
                <a:solidFill>
                  <a:srgbClr val="5D2884"/>
                </a:solidFill>
              </a:rPr>
              <a:t>Welcome!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8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2800" dirty="0">
                <a:solidFill>
                  <a:srgbClr val="5D2884"/>
                </a:solidFill>
              </a:rPr>
              <a:t>CSP West Midlands Regional Network:</a:t>
            </a:r>
            <a:br>
              <a:rPr lang="en-GB" sz="2800" b="1" dirty="0">
                <a:solidFill>
                  <a:srgbClr val="5D2884"/>
                </a:solidFill>
              </a:rPr>
            </a:br>
            <a:r>
              <a:rPr lang="en-GB" sz="2800" b="1" dirty="0">
                <a:solidFill>
                  <a:srgbClr val="5D2884"/>
                </a:solidFill>
              </a:rPr>
              <a:t>Empowering our communities: </a:t>
            </a:r>
            <a:br>
              <a:rPr lang="en-GB" sz="2800" b="1" dirty="0">
                <a:solidFill>
                  <a:srgbClr val="5D2884"/>
                </a:solidFill>
              </a:rPr>
            </a:br>
            <a:r>
              <a:rPr lang="en-GB" sz="2800" b="1" dirty="0">
                <a:solidFill>
                  <a:srgbClr val="5D2884"/>
                </a:solidFill>
              </a:rPr>
              <a:t>Local innovation to inspire the profession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52179-06DC-7D65-74BA-8C35CCB4C63E}"/>
              </a:ext>
            </a:extLst>
          </p:cNvPr>
          <p:cNvSpPr txBox="1"/>
          <p:nvPr/>
        </p:nvSpPr>
        <p:spPr>
          <a:xfrm>
            <a:off x="2395437" y="4725144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@WestMidlandsCSP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D28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#WMCSP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326EF-875D-E6AD-E74A-293131C89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32656"/>
            <a:ext cx="1457070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7D8C3-FE41-3C45-BE4F-AA6D7E16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9" y="68811"/>
            <a:ext cx="443217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266298" y="4095966"/>
            <a:ext cx="3017520" cy="24003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Influencing 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692CC-7ECE-BAAC-005F-2EAC1CE54B9B}"/>
              </a:ext>
            </a:extLst>
          </p:cNvPr>
          <p:cNvSpPr txBox="1"/>
          <p:nvPr/>
        </p:nvSpPr>
        <p:spPr>
          <a:xfrm>
            <a:off x="4216565" y="1326512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the power to have an important effect on someone or something</a:t>
            </a:r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66F1F3D-3BA6-01E9-26F5-49361C49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55" y="2045892"/>
            <a:ext cx="3968243" cy="37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266298" y="4095966"/>
            <a:ext cx="3017520" cy="24003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Influencing 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692CC-7ECE-BAAC-005F-2EAC1CE54B9B}"/>
              </a:ext>
            </a:extLst>
          </p:cNvPr>
          <p:cNvSpPr txBox="1"/>
          <p:nvPr/>
        </p:nvSpPr>
        <p:spPr>
          <a:xfrm>
            <a:off x="4288216" y="3261082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one word to describe the most powerful way to influence……..</a:t>
            </a:r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86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266298" y="4095966"/>
            <a:ext cx="3017520" cy="24003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Influencing 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pic>
        <p:nvPicPr>
          <p:cNvPr id="8194" name="Picture 2" descr="CIALDINI PRINCIPLES — The whole world is driven by these 6 persuasion  exclusive principles. | by Quantum Thinker | Medium">
            <a:extLst>
              <a:ext uri="{FF2B5EF4-FFF2-40B4-BE49-F238E27FC236}">
                <a16:creationId xmlns:a16="http://schemas.microsoft.com/office/drawing/2014/main" id="{AA00863C-087A-AA7E-9A9B-5F5FEE29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26" y="1891068"/>
            <a:ext cx="4272033" cy="30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F3D91-50BE-4B3C-96D8-2D48DE73243E}"/>
              </a:ext>
            </a:extLst>
          </p:cNvPr>
          <p:cNvSpPr txBox="1"/>
          <p:nvPr/>
        </p:nvSpPr>
        <p:spPr>
          <a:xfrm>
            <a:off x="4295626" y="1193866"/>
            <a:ext cx="3971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 err="1">
                <a:solidFill>
                  <a:srgbClr val="040C28"/>
                </a:solidFill>
                <a:latin typeface="Google Sans"/>
              </a:rPr>
              <a:t>Cialdinis</a:t>
            </a:r>
            <a:r>
              <a:rPr lang="en-GB" sz="1350" dirty="0">
                <a:solidFill>
                  <a:srgbClr val="040C28"/>
                </a:solidFill>
                <a:latin typeface="Google Sans"/>
              </a:rPr>
              <a:t> 6 Principles of Persuasion </a:t>
            </a:r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6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Emotional Intelligence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41" name="Picture 2" descr="Emotional Intelligence In The Workplace | Wellable">
            <a:extLst>
              <a:ext uri="{FF2B5EF4-FFF2-40B4-BE49-F238E27FC236}">
                <a16:creationId xmlns:a16="http://schemas.microsoft.com/office/drawing/2014/main" id="{26590B47-3743-C921-795C-CFFF3D52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72" y="2467884"/>
            <a:ext cx="3168799" cy="31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211229" y="1642705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the ability to manage both your own emotions and understand the emotions of people around you</a:t>
            </a:r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21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Know Yourself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216565" y="1030183"/>
            <a:ext cx="3971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Seek first to understand and then be understood</a:t>
            </a:r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6AE69A-461D-A820-FB8B-6C4EA8D0F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446" y="1436192"/>
            <a:ext cx="4457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Practical Hint 1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445894" y="1642705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Psychometrics </a:t>
            </a:r>
          </a:p>
          <a:p>
            <a:pPr defTabSz="685800"/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2290" name="Picture 2" descr="Everything You Need to Know About Personality Profiling">
            <a:extLst>
              <a:ext uri="{FF2B5EF4-FFF2-40B4-BE49-F238E27FC236}">
                <a16:creationId xmlns:a16="http://schemas.microsoft.com/office/drawing/2014/main" id="{7BC8959A-B61C-098C-B7FD-51DDC078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4" y="2467884"/>
            <a:ext cx="3476228" cy="23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Know Your Audience 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29602-1CD6-D155-8BE8-3EC956153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754" y="1677255"/>
            <a:ext cx="5829300" cy="32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Practical Hint 2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445894" y="1642705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Stakeholder Mapping  </a:t>
            </a:r>
          </a:p>
          <a:p>
            <a:pPr defTabSz="685800"/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F9F0F-9D7F-E405-B3EB-96D0933C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94" y="2157299"/>
            <a:ext cx="5172096" cy="32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Know Your Subject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211229" y="1642705"/>
            <a:ext cx="3971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Be prepared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58C22-2A86-9061-0180-B89A5A4B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28" y="2263655"/>
            <a:ext cx="3758633" cy="25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Practical Hint 3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445894" y="1642705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Gather and Use Data </a:t>
            </a:r>
          </a:p>
          <a:p>
            <a:pPr defTabSz="685800"/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4338" name="Picture 2" descr="A Picture Paints a Thousand Words… | allthingslearning">
            <a:extLst>
              <a:ext uri="{FF2B5EF4-FFF2-40B4-BE49-F238E27FC236}">
                <a16:creationId xmlns:a16="http://schemas.microsoft.com/office/drawing/2014/main" id="{37E4E297-0BBC-7EBC-306F-324B61C7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77" y="2205104"/>
            <a:ext cx="3557876" cy="33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A1CAD-A998-1DB1-D1E0-BE43BB01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E53377-9F61-9C4B-1341-8F8F87382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195" y="212966"/>
            <a:ext cx="1169038" cy="1169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40898-A08A-AFE1-B48E-41C3FB67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9" y="68811"/>
            <a:ext cx="2505880" cy="623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23DB62-616B-30DF-1786-2D955168174F}"/>
              </a:ext>
            </a:extLst>
          </p:cNvPr>
          <p:cNvSpPr txBox="1"/>
          <p:nvPr/>
        </p:nvSpPr>
        <p:spPr>
          <a:xfrm>
            <a:off x="206767" y="1156878"/>
            <a:ext cx="87304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D2884"/>
                </a:solidFill>
              </a:rPr>
              <a:t>Please feel free to tweet using @WestMidlandsCSP #WMCSP</a:t>
            </a:r>
            <a:br>
              <a:rPr lang="en-GB" dirty="0">
                <a:solidFill>
                  <a:srgbClr val="5D2884"/>
                </a:solidFill>
              </a:rPr>
            </a:br>
            <a:endParaRPr lang="en-GB" dirty="0">
              <a:solidFill>
                <a:srgbClr val="5D288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D2884"/>
                </a:solidFill>
              </a:rPr>
              <a:t>Pictures will be taken of today for use in Frontline and on social media – if you don’t want your pictures taken please inform a member of CSP staff</a:t>
            </a:r>
            <a:br>
              <a:rPr lang="en-GB" dirty="0">
                <a:solidFill>
                  <a:srgbClr val="5D2884"/>
                </a:solidFill>
              </a:rPr>
            </a:br>
            <a:endParaRPr lang="en-GB" dirty="0">
              <a:solidFill>
                <a:srgbClr val="5D288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D2884"/>
                </a:solidFill>
              </a:rPr>
              <a:t>If you would like to get more active in the region you could think about joining our core team for 2025 – please speak to me or one of the members of the core team today if you are potentially interested</a:t>
            </a:r>
            <a:br>
              <a:rPr lang="en-GB" dirty="0">
                <a:solidFill>
                  <a:srgbClr val="5D2884"/>
                </a:solidFill>
              </a:rPr>
            </a:br>
            <a:endParaRPr lang="en-GB" dirty="0">
              <a:solidFill>
                <a:srgbClr val="5D288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D2884"/>
                </a:solidFill>
              </a:rPr>
              <a:t>Make the most of the networking opportunities today – you may also want to sign up to be a mentor or mentee using the CSP’s mentoring platform:  </a:t>
            </a:r>
            <a:r>
              <a:rPr lang="en-GB" dirty="0">
                <a:solidFill>
                  <a:srgbClr val="5D2884"/>
                </a:solidFill>
                <a:hlinkClick r:id="rId5"/>
              </a:rPr>
              <a:t>https://www.csp.org.uk/professional-clinical/leadership/csp-mentoring-scheme</a:t>
            </a:r>
            <a:r>
              <a:rPr lang="en-GB" dirty="0">
                <a:solidFill>
                  <a:srgbClr val="5D2884"/>
                </a:solidFill>
              </a:rPr>
              <a:t> </a:t>
            </a:r>
            <a:br>
              <a:rPr lang="en-GB" dirty="0">
                <a:solidFill>
                  <a:srgbClr val="5D2884"/>
                </a:solidFill>
              </a:rPr>
            </a:br>
            <a:endParaRPr lang="en-GB" dirty="0">
              <a:solidFill>
                <a:srgbClr val="5D288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D2884"/>
                </a:solidFill>
              </a:rPr>
              <a:t>And finally a call for members to join our West Midlands Peer-to-Peer Diversity Network which is a great opportunity to explore in more depth and celebrate diversity in the region: </a:t>
            </a:r>
            <a:r>
              <a:rPr lang="en-GB" dirty="0">
                <a:solidFill>
                  <a:srgbClr val="5D2884"/>
                </a:solidFill>
                <a:hlinkClick r:id="rId6"/>
              </a:rPr>
              <a:t>https://www.csp.org.uk/icsp/west-midlands-diversity-peer-peer-network</a:t>
            </a:r>
            <a:r>
              <a:rPr lang="en-GB" dirty="0">
                <a:solidFill>
                  <a:srgbClr val="5D2884"/>
                </a:solidFill>
              </a:rPr>
              <a:t> </a:t>
            </a:r>
            <a:br>
              <a:rPr lang="en-GB" sz="1800" dirty="0">
                <a:solidFill>
                  <a:srgbClr val="5D2884"/>
                </a:solidFill>
              </a:rPr>
            </a:br>
            <a:endParaRPr lang="en-GB" sz="1800" dirty="0">
              <a:solidFill>
                <a:srgbClr val="5D2884"/>
              </a:solidFill>
            </a:endParaRPr>
          </a:p>
          <a:p>
            <a:pPr>
              <a:defRPr/>
            </a:pPr>
            <a:endParaRPr lang="en-GB" sz="1800" dirty="0">
              <a:solidFill>
                <a:srgbClr val="5D2884"/>
              </a:solidFill>
            </a:endParaRPr>
          </a:p>
          <a:p>
            <a:pPr marL="0" indent="0">
              <a:buNone/>
              <a:defRPr/>
            </a:pPr>
            <a:br>
              <a:rPr lang="en-GB" sz="1800" dirty="0">
                <a:solidFill>
                  <a:srgbClr val="5D2884"/>
                </a:solidFill>
              </a:rPr>
            </a:br>
            <a:endParaRPr lang="en-GB" sz="1800" dirty="0">
              <a:solidFill>
                <a:srgbClr val="5D288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4F43F-4AEE-A548-8D96-479B6A991B4C}"/>
              </a:ext>
            </a:extLst>
          </p:cNvPr>
          <p:cNvSpPr txBox="1"/>
          <p:nvPr/>
        </p:nvSpPr>
        <p:spPr>
          <a:xfrm>
            <a:off x="3059832" y="36056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38825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Tell the Story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386" name="Picture 2" descr="tell me a story">
            <a:extLst>
              <a:ext uri="{FF2B5EF4-FFF2-40B4-BE49-F238E27FC236}">
                <a16:creationId xmlns:a16="http://schemas.microsoft.com/office/drawing/2014/main" id="{B4B56EDF-FDA5-D43C-06B6-BA11F62A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15" y="2026693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347072" y="2467884"/>
            <a:ext cx="3017520" cy="49767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Practical Hint 4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62997F3-A0DD-238C-B92A-4215D462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29" y="12670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DB3E-50D9-F95A-58F9-58A08E7D341B}"/>
              </a:ext>
            </a:extLst>
          </p:cNvPr>
          <p:cNvSpPr txBox="1"/>
          <p:nvPr/>
        </p:nvSpPr>
        <p:spPr>
          <a:xfrm>
            <a:off x="4445894" y="1642705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040C28"/>
                </a:solidFill>
                <a:latin typeface="Google Sans"/>
              </a:rPr>
              <a:t>Story Boards </a:t>
            </a:r>
          </a:p>
          <a:p>
            <a:pPr defTabSz="685800"/>
            <a:endParaRPr lang="en-US" sz="135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8434" name="Picture 2" descr="Tools of Creativity. Part 1 — Mind Maps® | by RobinB Creative | Medium">
            <a:extLst>
              <a:ext uri="{FF2B5EF4-FFF2-40B4-BE49-F238E27FC236}">
                <a16:creationId xmlns:a16="http://schemas.microsoft.com/office/drawing/2014/main" id="{53256D14-3F8C-AE62-ED91-E30CCD47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58" y="2294355"/>
            <a:ext cx="4876729" cy="26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974C-F9E9-4CDD-48C6-AF9229AEF4A9}"/>
              </a:ext>
            </a:extLst>
          </p:cNvPr>
          <p:cNvSpPr/>
          <p:nvPr/>
        </p:nvSpPr>
        <p:spPr>
          <a:xfrm>
            <a:off x="2696784" y="4445277"/>
            <a:ext cx="5363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7200" b="1" i="1" spc="-113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www.csp.org.uk</a:t>
            </a:r>
          </a:p>
        </p:txBody>
      </p:sp>
    </p:spTree>
    <p:extLst>
      <p:ext uri="{BB962C8B-B14F-4D97-AF65-F5344CB8AC3E}">
        <p14:creationId xmlns:p14="http://schemas.microsoft.com/office/powerpoint/2010/main" val="7994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AF9A7-6131-54F3-D476-A2F290740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1F30B583-1E71-6E5A-A85C-2AE686FDF3A6}"/>
              </a:ext>
            </a:extLst>
          </p:cNvPr>
          <p:cNvSpPr txBox="1">
            <a:spLocks/>
          </p:cNvSpPr>
          <p:nvPr/>
        </p:nvSpPr>
        <p:spPr>
          <a:xfrm>
            <a:off x="-8437" y="2894698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400"/>
              </a:spcBef>
              <a:buNone/>
            </a:pP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Solihull, QE, ROH and Versus Arthritis and UHB</a:t>
            </a:r>
            <a:b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Appointment Day Initiative</a:t>
            </a:r>
            <a:endParaRPr lang="en-GB" sz="2400" i="1" spc="-50" dirty="0">
              <a:solidFill>
                <a:srgbClr val="00206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A6146-5223-45C6-38A9-5D7B5035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32176" cy="1103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FFFD3C-6B73-0D4D-7E3F-BCBE07753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0648"/>
            <a:ext cx="1674589" cy="1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F52BE-4151-436C-A8DA-7D2EF377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9CDC987-13C0-6D00-CC21-901152926E46}"/>
              </a:ext>
            </a:extLst>
          </p:cNvPr>
          <p:cNvSpPr txBox="1">
            <a:spLocks/>
          </p:cNvSpPr>
          <p:nvPr/>
        </p:nvSpPr>
        <p:spPr>
          <a:xfrm>
            <a:off x="26886" y="2420888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400"/>
              </a:spcBef>
              <a:buNone/>
            </a:pPr>
            <a:r>
              <a:rPr lang="en-GB" sz="5400" b="1" dirty="0">
                <a:solidFill>
                  <a:srgbClr val="5D2884"/>
                </a:solidFill>
              </a:rPr>
              <a:t>Break</a:t>
            </a:r>
            <a:br>
              <a:rPr lang="en-GB" sz="5400" b="1" dirty="0">
                <a:solidFill>
                  <a:srgbClr val="5D2884"/>
                </a:solidFill>
              </a:rPr>
            </a:br>
            <a:r>
              <a:rPr lang="en-GB" sz="5400" b="1" dirty="0">
                <a:solidFill>
                  <a:srgbClr val="5D2884"/>
                </a:solidFill>
              </a:rPr>
              <a:t>Resume at 11:15</a:t>
            </a:r>
            <a:endParaRPr lang="en-GB" sz="5400" i="1" spc="-50" dirty="0">
              <a:solidFill>
                <a:srgbClr val="00206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53938-41AE-CACD-A5CD-CFB9A95B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32176" cy="1103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9DD501-0AD0-9A80-808A-035BA217A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0648"/>
            <a:ext cx="1674589" cy="1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8B3CF-0CEA-7903-95C9-8C566234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E3137EF-8B71-153F-0A28-6A19F5610A1F}"/>
              </a:ext>
            </a:extLst>
          </p:cNvPr>
          <p:cNvSpPr txBox="1">
            <a:spLocks/>
          </p:cNvSpPr>
          <p:nvPr/>
        </p:nvSpPr>
        <p:spPr>
          <a:xfrm>
            <a:off x="-8437" y="2894698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400"/>
              </a:spcBef>
              <a:buNone/>
            </a:pP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May</a:t>
            </a:r>
            <a:b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Safety session</a:t>
            </a:r>
            <a:endParaRPr lang="en-GB" sz="2400" i="1" spc="-50" dirty="0">
              <a:solidFill>
                <a:srgbClr val="00206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10903-6EF9-1A9A-79AE-498BBC1A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32176" cy="1103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EB160B-DAF0-C21E-6D06-67724E218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0648"/>
            <a:ext cx="1674589" cy="1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6BFA88-B84D-7C59-9838-7319E195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8B7D7AE-372B-1C3D-B9B7-49B24BD36E68}"/>
              </a:ext>
            </a:extLst>
          </p:cNvPr>
          <p:cNvSpPr txBox="1">
            <a:spLocks/>
          </p:cNvSpPr>
          <p:nvPr/>
        </p:nvSpPr>
        <p:spPr>
          <a:xfrm>
            <a:off x="0" y="2601119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>
                <a:solidFill>
                  <a:srgbClr val="5D2884"/>
                </a:solidFill>
              </a:rPr>
              <a:t>Networking lunch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>
                <a:solidFill>
                  <a:srgbClr val="5D2884"/>
                </a:solidFill>
              </a:rPr>
              <a:t>Resume at  1:30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2DB1D-0331-6C95-5E30-9B89DCFF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32176" cy="1103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992E3C-2604-2F5D-48D5-23864E60E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0648"/>
            <a:ext cx="1674589" cy="1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2B20B-ED60-11F4-819E-C25034F7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FD792B2-2B45-C72B-FA36-4B54B2A4E66F}"/>
              </a:ext>
            </a:extLst>
          </p:cNvPr>
          <p:cNvSpPr txBox="1">
            <a:spLocks/>
          </p:cNvSpPr>
          <p:nvPr/>
        </p:nvSpPr>
        <p:spPr>
          <a:xfrm>
            <a:off x="0" y="2601119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>
                <a:solidFill>
                  <a:srgbClr val="5D2884"/>
                </a:solidFill>
              </a:rPr>
              <a:t>QI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>
                <a:solidFill>
                  <a:srgbClr val="5D2884"/>
                </a:solidFill>
              </a:rPr>
              <a:t>With Catherine May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24D57-E4E6-DCB5-FD4F-F9D0FFA72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32176" cy="1103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9980F9-4976-3B65-3EC1-6FD63383F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0648"/>
            <a:ext cx="1674589" cy="16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AFFD4-0CEF-72ED-726C-A83E3DD0C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26991C-BDA8-AEFA-DBF8-99092F11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195" y="212966"/>
            <a:ext cx="1169038" cy="1169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F57F7-14FB-C197-1AEA-565E5FF5D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9" y="68811"/>
            <a:ext cx="2505880" cy="623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45E7A-A727-F88E-2601-D8A91646A025}"/>
              </a:ext>
            </a:extLst>
          </p:cNvPr>
          <p:cNvSpPr txBox="1"/>
          <p:nvPr/>
        </p:nvSpPr>
        <p:spPr>
          <a:xfrm>
            <a:off x="323528" y="1382004"/>
            <a:ext cx="52619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5D2884"/>
                </a:solidFill>
              </a:rPr>
              <a:t>We would like to capture your thoughts and feedback via menti.com – please answer a few questions by visiting </a:t>
            </a:r>
            <a:r>
              <a:rPr lang="en-GB" sz="3200" b="1" dirty="0">
                <a:solidFill>
                  <a:srgbClr val="5D2884"/>
                </a:solidFill>
              </a:rPr>
              <a:t>menti.com </a:t>
            </a:r>
            <a:r>
              <a:rPr lang="en-GB" sz="3200" dirty="0">
                <a:solidFill>
                  <a:srgbClr val="5D2884"/>
                </a:solidFill>
              </a:rPr>
              <a:t>and entering the code </a:t>
            </a:r>
            <a:r>
              <a:rPr lang="en-GB" sz="3600" b="1" dirty="0">
                <a:solidFill>
                  <a:srgbClr val="5D2884"/>
                </a:solidFill>
              </a:rPr>
              <a:t>1484 9051 </a:t>
            </a:r>
            <a:r>
              <a:rPr lang="en-GB" sz="3200" dirty="0">
                <a:solidFill>
                  <a:srgbClr val="5D2884"/>
                </a:solidFill>
              </a:rPr>
              <a:t>or scan this QR code </a:t>
            </a:r>
            <a:br>
              <a:rPr lang="en-GB" sz="1800" dirty="0">
                <a:solidFill>
                  <a:srgbClr val="5D2884"/>
                </a:solidFill>
              </a:rPr>
            </a:br>
            <a:endParaRPr lang="en-GB" sz="1800" dirty="0">
              <a:solidFill>
                <a:srgbClr val="5D2884"/>
              </a:solidFill>
            </a:endParaRPr>
          </a:p>
          <a:p>
            <a:pPr>
              <a:defRPr/>
            </a:pPr>
            <a:endParaRPr lang="en-GB" sz="1800" dirty="0">
              <a:solidFill>
                <a:srgbClr val="5D2884"/>
              </a:solidFill>
            </a:endParaRPr>
          </a:p>
          <a:p>
            <a:pPr marL="0" indent="0">
              <a:buNone/>
              <a:defRPr/>
            </a:pPr>
            <a:br>
              <a:rPr lang="en-GB" sz="1800" dirty="0">
                <a:solidFill>
                  <a:srgbClr val="5D2884"/>
                </a:solidFill>
              </a:rPr>
            </a:br>
            <a:endParaRPr lang="en-GB" sz="1800" dirty="0">
              <a:solidFill>
                <a:srgbClr val="5D288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629B9-2AE9-0696-A7BB-B95417B906F7}"/>
              </a:ext>
            </a:extLst>
          </p:cNvPr>
          <p:cNvSpPr txBox="1"/>
          <p:nvPr/>
        </p:nvSpPr>
        <p:spPr>
          <a:xfrm>
            <a:off x="2555776" y="23103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</a:rPr>
              <a:t>Quick poll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5AEAD49-7573-8D6A-B668-F0FF50338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81" y="1544224"/>
            <a:ext cx="3533378" cy="3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3C427-5B31-C96A-88F5-F9EB7AB16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3D26B-C3CB-E94C-6EA8-C116E595A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" y="178627"/>
            <a:ext cx="2631976" cy="6552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436AD-30F3-4D06-977D-045498416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09380"/>
            <a:ext cx="1674589" cy="167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316A5-CC7F-F08F-D212-E2561CD2CE61}"/>
              </a:ext>
            </a:extLst>
          </p:cNvPr>
          <p:cNvSpPr txBox="1"/>
          <p:nvPr/>
        </p:nvSpPr>
        <p:spPr>
          <a:xfrm>
            <a:off x="467544" y="833906"/>
            <a:ext cx="806489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b="1" dirty="0">
                <a:solidFill>
                  <a:srgbClr val="5D2884"/>
                </a:solidFill>
              </a:rPr>
              <a:t>Follow up event….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000" b="1" dirty="0">
              <a:solidFill>
                <a:srgbClr val="5D2884"/>
              </a:solidFill>
            </a:endParaRPr>
          </a:p>
          <a:p>
            <a:pPr marL="0" lvl="0" indent="0" algn="ctr">
              <a:buNone/>
              <a:defRPr/>
            </a:pPr>
            <a:r>
              <a:rPr lang="en-GB" sz="3200" b="1" dirty="0">
                <a:solidFill>
                  <a:srgbClr val="5D2884"/>
                </a:solidFill>
              </a:rPr>
              <a:t>We will be running a follow-up event to this one (online) with Catherine May</a:t>
            </a:r>
          </a:p>
          <a:p>
            <a:pPr marL="0" lvl="0" indent="0" algn="ctr">
              <a:buNone/>
              <a:defRPr/>
            </a:pPr>
            <a:r>
              <a:rPr lang="en-GB" sz="3200" b="1" dirty="0">
                <a:solidFill>
                  <a:srgbClr val="5D2884"/>
                </a:solidFill>
              </a:rPr>
              <a:t>on </a:t>
            </a:r>
            <a:r>
              <a:rPr lang="en-GB" sz="4400" b="1" dirty="0">
                <a:solidFill>
                  <a:srgbClr val="5D2884"/>
                </a:solidFill>
              </a:rPr>
              <a:t>Monday 19 May 2025, 1pm</a:t>
            </a:r>
          </a:p>
          <a:p>
            <a:pPr marL="0" lvl="0" indent="0" algn="ctr">
              <a:buNone/>
              <a:defRPr/>
            </a:pPr>
            <a:r>
              <a:rPr lang="en-GB" sz="3200" b="1" dirty="0">
                <a:solidFill>
                  <a:srgbClr val="5D2884"/>
                </a:solidFill>
              </a:rPr>
              <a:t>Details to book will be shared soon via regional emails from the CSP and on our social media accounts</a:t>
            </a:r>
            <a:br>
              <a:rPr lang="en-GB" b="1" dirty="0">
                <a:solidFill>
                  <a:srgbClr val="5D2884"/>
                </a:solidFill>
              </a:rPr>
            </a:br>
            <a:endParaRPr lang="en-GB" b="1" dirty="0">
              <a:solidFill>
                <a:srgbClr val="5D2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76AD2-4CE1-BB93-0547-7F41D75F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89E9E6-CD91-6035-3080-8833C97E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195" y="212966"/>
            <a:ext cx="1169038" cy="1169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41A8C-18D7-71DB-9F0F-E9E88D0F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9" y="68811"/>
            <a:ext cx="2505880" cy="623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EE4697-3DA3-E078-500F-E5FC34EB2EDD}"/>
              </a:ext>
            </a:extLst>
          </p:cNvPr>
          <p:cNvSpPr txBox="1"/>
          <p:nvPr/>
        </p:nvSpPr>
        <p:spPr>
          <a:xfrm>
            <a:off x="336066" y="1224248"/>
            <a:ext cx="526196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5D2884"/>
                </a:solidFill>
              </a:rPr>
              <a:t>So that we can chart progress through the day we would like to capture your thoughts via menti.com – please answer a few questions to start the event by visiting </a:t>
            </a:r>
            <a:r>
              <a:rPr lang="en-GB" sz="3200" b="1" dirty="0">
                <a:solidFill>
                  <a:srgbClr val="5D2884"/>
                </a:solidFill>
              </a:rPr>
              <a:t>menti.com </a:t>
            </a:r>
            <a:r>
              <a:rPr lang="en-GB" sz="3200" dirty="0">
                <a:solidFill>
                  <a:srgbClr val="5D2884"/>
                </a:solidFill>
              </a:rPr>
              <a:t>and entering the code </a:t>
            </a:r>
          </a:p>
          <a:p>
            <a:pPr>
              <a:defRPr/>
            </a:pPr>
            <a:r>
              <a:rPr lang="en-GB" sz="3600" b="1" dirty="0">
                <a:solidFill>
                  <a:srgbClr val="5D2884"/>
                </a:solidFill>
              </a:rPr>
              <a:t>4215 4020 </a:t>
            </a:r>
            <a:r>
              <a:rPr lang="en-GB" sz="3200" dirty="0">
                <a:solidFill>
                  <a:srgbClr val="5D2884"/>
                </a:solidFill>
              </a:rPr>
              <a:t>or scan this QR code </a:t>
            </a:r>
            <a:br>
              <a:rPr lang="en-GB" sz="1800" dirty="0">
                <a:solidFill>
                  <a:srgbClr val="5D2884"/>
                </a:solidFill>
              </a:rPr>
            </a:br>
            <a:endParaRPr lang="en-GB" sz="1800" dirty="0">
              <a:solidFill>
                <a:srgbClr val="5D2884"/>
              </a:solidFill>
            </a:endParaRPr>
          </a:p>
          <a:p>
            <a:pPr>
              <a:defRPr/>
            </a:pPr>
            <a:endParaRPr lang="en-GB" sz="1800" dirty="0">
              <a:solidFill>
                <a:srgbClr val="5D2884"/>
              </a:solidFill>
            </a:endParaRPr>
          </a:p>
          <a:p>
            <a:pPr marL="0" indent="0">
              <a:buNone/>
              <a:defRPr/>
            </a:pPr>
            <a:br>
              <a:rPr lang="en-GB" sz="1800" dirty="0">
                <a:solidFill>
                  <a:srgbClr val="5D2884"/>
                </a:solidFill>
              </a:rPr>
            </a:br>
            <a:endParaRPr lang="en-GB" sz="1800" dirty="0">
              <a:solidFill>
                <a:srgbClr val="5D288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54423-58AA-3558-8E35-71F86037E761}"/>
              </a:ext>
            </a:extLst>
          </p:cNvPr>
          <p:cNvSpPr txBox="1"/>
          <p:nvPr/>
        </p:nvSpPr>
        <p:spPr>
          <a:xfrm>
            <a:off x="2555776" y="23103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</a:rPr>
              <a:t>Quick poll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9146008-AA2F-5A55-5D5E-90623F9A4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72816"/>
            <a:ext cx="2916618" cy="29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7A5EE-4420-03A5-61EB-F8052591C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40E8A-D06F-2FE9-E7B0-A74B8090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" y="178627"/>
            <a:ext cx="2631976" cy="655279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AF9D20-D1E8-C143-869D-D8F3C0CD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6140400" cy="61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03186-DEC2-3A38-2116-27FC6C2E0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069876-28B3-839B-946E-6515458A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195" y="212966"/>
            <a:ext cx="1169038" cy="1169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75B22D-0358-4D29-CCB6-D52F0BE0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9" y="68811"/>
            <a:ext cx="2505880" cy="623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280AB2-09B6-265B-CE4A-D4DCE3AFE783}"/>
              </a:ext>
            </a:extLst>
          </p:cNvPr>
          <p:cNvSpPr txBox="1"/>
          <p:nvPr/>
        </p:nvSpPr>
        <p:spPr>
          <a:xfrm>
            <a:off x="2854118" y="21296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259348-4850-6092-A7FD-134A832CA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06612"/>
              </p:ext>
            </p:extLst>
          </p:nvPr>
        </p:nvGraphicFramePr>
        <p:xfrm>
          <a:off x="1408831" y="1073587"/>
          <a:ext cx="6202943" cy="471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82">
                  <a:extLst>
                    <a:ext uri="{9D8B030D-6E8A-4147-A177-3AD203B41FA5}">
                      <a16:colId xmlns:a16="http://schemas.microsoft.com/office/drawing/2014/main" val="3596774693"/>
                    </a:ext>
                  </a:extLst>
                </a:gridCol>
                <a:gridCol w="5506461">
                  <a:extLst>
                    <a:ext uri="{9D8B030D-6E8A-4147-A177-3AD203B41FA5}">
                      <a16:colId xmlns:a16="http://schemas.microsoft.com/office/drawing/2014/main" val="1900675816"/>
                    </a:ext>
                  </a:extLst>
                </a:gridCol>
              </a:tblGrid>
              <a:tr h="39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Opening speech CSP Chief Executive John Cowman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4115921671"/>
                  </a:ext>
                </a:extLst>
              </a:tr>
              <a:tr h="39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10:30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Solihull, QE, ROH and Versus Arthritis and UHB Community Appointment Day Initiative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3815507405"/>
                  </a:ext>
                </a:extLst>
              </a:tr>
              <a:tr h="39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11am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Break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160606850"/>
                  </a:ext>
                </a:extLst>
              </a:tr>
              <a:tr h="595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11:15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Catherine May (Psychological safety and intro to after lunch workshop)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2780579919"/>
                  </a:ext>
                </a:extLst>
              </a:tr>
              <a:tr h="39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12:15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Lunch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3059034085"/>
                  </a:ext>
                </a:extLst>
              </a:tr>
              <a:tr h="52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1:30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QI workshop with Catherine May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2579572105"/>
                  </a:ext>
                </a:extLst>
              </a:tr>
              <a:tr h="39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2:30pm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Summary and actions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1171668117"/>
                  </a:ext>
                </a:extLst>
              </a:tr>
              <a:tr h="3913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3:30</a:t>
                      </a:r>
                    </a:p>
                  </a:txBody>
                  <a:tcPr marL="66625" marR="66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Finish</a:t>
                      </a:r>
                    </a:p>
                  </a:txBody>
                  <a:tcPr marL="66625" marR="66625" marT="0" marB="0"/>
                </a:tc>
                <a:extLst>
                  <a:ext uri="{0D108BD9-81ED-4DB2-BD59-A6C34878D82A}">
                    <a16:rowId xmlns:a16="http://schemas.microsoft.com/office/drawing/2014/main" val="279990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9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07E51-AFAE-9249-51D4-FA855841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07E94D-6575-786C-B064-822C923B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9" y="68811"/>
            <a:ext cx="2505880" cy="623885"/>
          </a:xfrm>
          <a:prstGeom prst="rect">
            <a:avLst/>
          </a:prstGeom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184EA9-B525-5452-FAD2-47E1E1FF0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9" y="702641"/>
            <a:ext cx="5780360" cy="578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9D5D58-7F21-C418-8D5B-7EBDF32E5A82}"/>
              </a:ext>
            </a:extLst>
          </p:cNvPr>
          <p:cNvSpPr txBox="1"/>
          <p:nvPr/>
        </p:nvSpPr>
        <p:spPr>
          <a:xfrm>
            <a:off x="3506445" y="10792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24351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63D48-D01E-6C2A-B57D-8525BAB1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CF3807C-D34C-AE41-1D0E-582F03BE3386}"/>
              </a:ext>
            </a:extLst>
          </p:cNvPr>
          <p:cNvSpPr txBox="1">
            <a:spLocks/>
          </p:cNvSpPr>
          <p:nvPr/>
        </p:nvSpPr>
        <p:spPr>
          <a:xfrm>
            <a:off x="-8437" y="2894698"/>
            <a:ext cx="9144000" cy="1655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400"/>
              </a:spcBef>
              <a:buNone/>
            </a:pP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Cowman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85783">
              <a:lnSpc>
                <a:spcPts val="2360"/>
              </a:lnSpc>
              <a:spcBef>
                <a:spcPts val="400"/>
              </a:spcBef>
              <a:buNone/>
            </a:pPr>
            <a:r>
              <a:rPr lang="en-GB" sz="2400" i="1" spc="-50" dirty="0">
                <a:solidFill>
                  <a:srgbClr val="002060"/>
                </a:solidFill>
                <a:latin typeface="Calibri Light" panose="020F0302020204030204"/>
                <a:cs typeface="Arial" panose="020B0604020202020204" pitchFamily="34" charset="0"/>
              </a:rPr>
              <a:t>CEO, The Chartered Society of Physiotherapy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1F711-A92E-AC15-F0BD-F5BF386D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443217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563" y="2465911"/>
            <a:ext cx="5942532" cy="1589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1367F-01AE-1592-E26B-8FBBDF225DE3}"/>
              </a:ext>
            </a:extLst>
          </p:cNvPr>
          <p:cNvSpPr txBox="1"/>
          <p:nvPr/>
        </p:nvSpPr>
        <p:spPr>
          <a:xfrm>
            <a:off x="2057400" y="4440363"/>
            <a:ext cx="53322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West Midlands Regional Network</a:t>
            </a:r>
          </a:p>
          <a:p>
            <a:pPr algn="ctr" defTabSz="685800"/>
            <a:r>
              <a:rPr lang="en-US" sz="1350" b="1">
                <a:solidFill>
                  <a:prstClr val="white"/>
                </a:solidFill>
                <a:latin typeface="Calibri" panose="020F0502020204030204"/>
              </a:rPr>
              <a:t>November 26</a:t>
            </a:r>
            <a:r>
              <a:rPr lang="en-US" sz="1350" b="1" baseline="3000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1350" b="1">
                <a:solidFill>
                  <a:prstClr val="white"/>
                </a:solidFill>
                <a:latin typeface="Calibri" panose="020F0502020204030204"/>
              </a:rPr>
              <a:t> 2024 </a:t>
            </a: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/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John Cowman </a:t>
            </a:r>
          </a:p>
        </p:txBody>
      </p:sp>
    </p:spTree>
    <p:extLst>
      <p:ext uri="{BB962C8B-B14F-4D97-AF65-F5344CB8AC3E}">
        <p14:creationId xmlns:p14="http://schemas.microsoft.com/office/powerpoint/2010/main" val="540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266298" y="4095966"/>
            <a:ext cx="3017520" cy="24003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Leadership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692CC-7ECE-BAAC-005F-2EAC1CE54B9B}"/>
              </a:ext>
            </a:extLst>
          </p:cNvPr>
          <p:cNvSpPr txBox="1"/>
          <p:nvPr/>
        </p:nvSpPr>
        <p:spPr>
          <a:xfrm>
            <a:off x="4299046" y="2883943"/>
            <a:ext cx="397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One word to describe the most important trait of leadership…..</a:t>
            </a:r>
          </a:p>
        </p:txBody>
      </p:sp>
    </p:spTree>
    <p:extLst>
      <p:ext uri="{BB962C8B-B14F-4D97-AF65-F5344CB8AC3E}">
        <p14:creationId xmlns:p14="http://schemas.microsoft.com/office/powerpoint/2010/main" val="27765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9" name="Freeform: Shape 308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9285" cy="51435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91" name="Freeform: Shape 309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711665" cy="51435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7077-8BC1-F39E-7F0C-7F798113D373}"/>
              </a:ext>
            </a:extLst>
          </p:cNvPr>
          <p:cNvSpPr txBox="1"/>
          <p:nvPr/>
        </p:nvSpPr>
        <p:spPr>
          <a:xfrm>
            <a:off x="266298" y="4095966"/>
            <a:ext cx="3017520" cy="24003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</a:rPr>
              <a:t>Leadership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301752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970538"/>
            <a:ext cx="1529983" cy="409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692CC-7ECE-BAAC-005F-2EAC1CE54B9B}"/>
              </a:ext>
            </a:extLst>
          </p:cNvPr>
          <p:cNvSpPr txBox="1"/>
          <p:nvPr/>
        </p:nvSpPr>
        <p:spPr>
          <a:xfrm>
            <a:off x="4125037" y="2883943"/>
            <a:ext cx="39714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Harvard Business Review 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‘Ability to influence others’ </a:t>
            </a:r>
          </a:p>
        </p:txBody>
      </p:sp>
    </p:spTree>
    <p:extLst>
      <p:ext uri="{BB962C8B-B14F-4D97-AF65-F5344CB8AC3E}">
        <p14:creationId xmlns:p14="http://schemas.microsoft.com/office/powerpoint/2010/main" val="7794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nect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" id="{2E951D94-9559-214A-8AF4-F788BD466253}" vid="{B5917E97-C8DC-D641-B02D-7E4DDAE5D38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nect 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" id="{D06EC87E-ABFD-6D4C-88A4-7DF4A821897E}" vid="{27CE0054-46FD-3F4B-8302-D39B0EBE93F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Health-Template.pptx" id="{FE90A960-DCE8-4906-9025-E410EAB8948F}" vid="{DD2B8262-DACA-4C56-9AF6-419068035B26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Presentation template_v1" id="{0F607C16-D9A0-4D64-A199-994EC6A956EC}" vid="{C06F030F-0071-4230-81C2-768B9C420A37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Presentation template_v1" id="{0F607C16-D9A0-4D64-A199-994EC6A956EC}" vid="{C06F030F-0071-4230-81C2-768B9C420A37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88F9F09A5BC4EB8B59008FC952ABF" ma:contentTypeVersion="16" ma:contentTypeDescription="Create a new document." ma:contentTypeScope="" ma:versionID="d24503808d0bde8ef96a347de0b1ddf3">
  <xsd:schema xmlns:xsd="http://www.w3.org/2001/XMLSchema" xmlns:xs="http://www.w3.org/2001/XMLSchema" xmlns:p="http://schemas.microsoft.com/office/2006/metadata/properties" xmlns:ns2="78c70845-bfcf-4e17-a6db-a6187f6dae8f" xmlns:ns3="d5c252fd-cbf3-4462-8c4f-ed67034a18c1" targetNamespace="http://schemas.microsoft.com/office/2006/metadata/properties" ma:root="true" ma:fieldsID="0b6ca5263de834e599b41e76025c7458" ns2:_="" ns3:_="">
    <xsd:import namespace="78c70845-bfcf-4e17-a6db-a6187f6dae8f"/>
    <xsd:import namespace="d5c252fd-cbf3-4462-8c4f-ed67034a1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70845-bfcf-4e17-a6db-a6187f6da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16efc-7ae3-407c-8921-833f4a6f3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252fd-cbf3-4462-8c4f-ed67034a18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99b034-03da-430c-b593-24a76b798f29}" ma:internalName="TaxCatchAll" ma:showField="CatchAllData" ma:web="d5c252fd-cbf3-4462-8c4f-ed67034a1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c252fd-cbf3-4462-8c4f-ed67034a18c1" xsi:nil="true"/>
    <lcf76f155ced4ddcb4097134ff3c332f xmlns="78c70845-bfcf-4e17-a6db-a6187f6dae8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7DE3E-5471-4ACF-A963-F1FA77106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70845-bfcf-4e17-a6db-a6187f6dae8f"/>
    <ds:schemaRef ds:uri="d5c252fd-cbf3-4462-8c4f-ed67034a1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6A04B-481F-49DA-9E3C-75CD8437E3B3}">
  <ds:schemaRefs>
    <ds:schemaRef ds:uri="http://schemas.microsoft.com/office/2006/documentManagement/types"/>
    <ds:schemaRef ds:uri="d5c252fd-cbf3-4462-8c4f-ed67034a18c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8c70845-bfcf-4e17-a6db-a6187f6dae8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36AEBE-7B3E-45ED-ADC6-D76C794ECB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CSP CORPORATE HF</Template>
  <TotalTime>7557</TotalTime>
  <Words>588</Words>
  <Application>Microsoft Office PowerPoint</Application>
  <PresentationFormat>On-screen Show (4:3)</PresentationFormat>
  <Paragraphs>148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Google Sans</vt:lpstr>
      <vt:lpstr>Wingdings</vt:lpstr>
      <vt:lpstr>Connect</vt:lpstr>
      <vt:lpstr>1_Connect </vt:lpstr>
      <vt:lpstr>Custom Design</vt:lpstr>
      <vt:lpstr>Title slide</vt:lpstr>
      <vt:lpstr>8_Office Theme</vt:lpstr>
      <vt:lpstr>9_Office Theme</vt:lpstr>
      <vt:lpstr>1_Custom Design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Chareted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Jade Donovan</dc:creator>
  <cp:lastModifiedBy>Mindy Dalloway</cp:lastModifiedBy>
  <cp:revision>426</cp:revision>
  <cp:lastPrinted>2015-10-13T08:48:40Z</cp:lastPrinted>
  <dcterms:created xsi:type="dcterms:W3CDTF">2014-07-08T15:33:38Z</dcterms:created>
  <dcterms:modified xsi:type="dcterms:W3CDTF">2024-11-26T09:16:15Z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0x010100C4788F9F09A5BC4EB8B59008FC952ABF</vt:lpwstr>
  </property>
  <property fmtid="{D5CDD505-2E9C-101B-9397-08002B2CF9AE}" pid="3" name="_Level">
    <vt:i4>1</vt:i4>
  </property>
</Properties>
</file>