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22"/>
  </p:notesMasterIdLst>
  <p:handoutMasterIdLst>
    <p:handoutMasterId r:id="rId23"/>
  </p:handoutMasterIdLst>
  <p:sldIdLst>
    <p:sldId id="1923" r:id="rId5"/>
    <p:sldId id="2145707290" r:id="rId6"/>
    <p:sldId id="2145707297" r:id="rId7"/>
    <p:sldId id="2145707289" r:id="rId8"/>
    <p:sldId id="1928" r:id="rId9"/>
    <p:sldId id="1946" r:id="rId10"/>
    <p:sldId id="2145707288" r:id="rId11"/>
    <p:sldId id="2145707293" r:id="rId12"/>
    <p:sldId id="2145707295" r:id="rId13"/>
    <p:sldId id="2145707305" r:id="rId14"/>
    <p:sldId id="2145707299" r:id="rId15"/>
    <p:sldId id="2145707301" r:id="rId16"/>
    <p:sldId id="2145707303" r:id="rId17"/>
    <p:sldId id="2145707300" r:id="rId18"/>
    <p:sldId id="2145707291" r:id="rId19"/>
    <p:sldId id="2145707311" r:id="rId20"/>
    <p:sldId id="2145707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061A2A-4E16-46CA-BA45-9D83C784D241}">
          <p14:sldIdLst>
            <p14:sldId id="1923"/>
            <p14:sldId id="2145707290"/>
            <p14:sldId id="2145707297"/>
            <p14:sldId id="2145707289"/>
            <p14:sldId id="1928"/>
            <p14:sldId id="1946"/>
            <p14:sldId id="2145707288"/>
            <p14:sldId id="2145707293"/>
            <p14:sldId id="2145707295"/>
            <p14:sldId id="2145707305"/>
            <p14:sldId id="2145707299"/>
            <p14:sldId id="2145707301"/>
            <p14:sldId id="2145707303"/>
            <p14:sldId id="2145707300"/>
            <p14:sldId id="2145707291"/>
            <p14:sldId id="2145707311"/>
            <p14:sldId id="2145707310"/>
          </p14:sldIdLst>
        </p14:section>
        <p14:section name="Untitled Section" id="{9BF9459F-24F7-4B4F-A3CD-CC7E820210B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2CC"/>
    <a:srgbClr val="99DBD6"/>
    <a:srgbClr val="99DDEB"/>
    <a:srgbClr val="80D4E7"/>
    <a:srgbClr val="005EB8"/>
    <a:srgbClr val="E8EDEE"/>
    <a:srgbClr val="003087"/>
    <a:srgbClr val="82D1CB"/>
    <a:srgbClr val="00A499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252" autoAdjust="0"/>
  </p:normalViewPr>
  <p:slideViewPr>
    <p:cSldViewPr snapToGrid="0">
      <p:cViewPr varScale="1">
        <p:scale>
          <a:sx n="55" d="100"/>
          <a:sy n="55" d="100"/>
        </p:scale>
        <p:origin x="1116" y="66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04DCE-90FD-4945-9CE8-0BD494DB5D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10734C-1EDF-41D4-9FCE-0C9A9D5877BE}">
      <dgm:prSet/>
      <dgm:spPr/>
      <dgm:t>
        <a:bodyPr/>
        <a:lstStyle/>
        <a:p>
          <a:r>
            <a:rPr lang="en-GB" b="0" i="0" baseline="0"/>
            <a:t>Encourage </a:t>
          </a:r>
          <a:r>
            <a:rPr lang="en-GB" b="1" i="0" baseline="0"/>
            <a:t>productive working </a:t>
          </a:r>
          <a:r>
            <a:rPr lang="en-GB" b="0" i="0" baseline="0"/>
            <a:t>with proactive relationships</a:t>
          </a:r>
          <a:endParaRPr lang="en-GB"/>
        </a:p>
      </dgm:t>
    </dgm:pt>
    <dgm:pt modelId="{8BCE406F-E97C-4A9E-88D8-7842E7A71943}" type="parTrans" cxnId="{8004A8A9-5DA7-4C99-8D19-706DB61A382E}">
      <dgm:prSet/>
      <dgm:spPr/>
      <dgm:t>
        <a:bodyPr/>
        <a:lstStyle/>
        <a:p>
          <a:endParaRPr lang="en-GB"/>
        </a:p>
      </dgm:t>
    </dgm:pt>
    <dgm:pt modelId="{422FDA63-04F3-41C8-9188-554C67C6A24A}" type="sibTrans" cxnId="{8004A8A9-5DA7-4C99-8D19-706DB61A382E}">
      <dgm:prSet/>
      <dgm:spPr/>
      <dgm:t>
        <a:bodyPr/>
        <a:lstStyle/>
        <a:p>
          <a:endParaRPr lang="en-GB"/>
        </a:p>
      </dgm:t>
    </dgm:pt>
    <dgm:pt modelId="{CA22BD53-73E7-4817-8CCF-8628E7668D44}">
      <dgm:prSet/>
      <dgm:spPr/>
      <dgm:t>
        <a:bodyPr/>
        <a:lstStyle/>
        <a:p>
          <a:r>
            <a:rPr lang="en-GB" b="1" i="0" baseline="0" dirty="0"/>
            <a:t>Role modelling</a:t>
          </a:r>
          <a:r>
            <a:rPr lang="en-GB" b="0" i="0" baseline="0" dirty="0"/>
            <a:t> and a </a:t>
          </a:r>
          <a:r>
            <a:rPr lang="en-GB" b="1" i="0" baseline="0" dirty="0"/>
            <a:t>person-centred</a:t>
          </a:r>
          <a:r>
            <a:rPr lang="en-GB" b="0" i="0" baseline="0" dirty="0"/>
            <a:t> approach </a:t>
          </a:r>
          <a:endParaRPr lang="en-GB" dirty="0"/>
        </a:p>
      </dgm:t>
    </dgm:pt>
    <dgm:pt modelId="{34748A80-29A5-49F6-89F0-DA644CFF355D}" type="parTrans" cxnId="{8B6E85F3-A9BC-45CB-B0DC-F6B13265FD8B}">
      <dgm:prSet/>
      <dgm:spPr/>
      <dgm:t>
        <a:bodyPr/>
        <a:lstStyle/>
        <a:p>
          <a:endParaRPr lang="en-GB"/>
        </a:p>
      </dgm:t>
    </dgm:pt>
    <dgm:pt modelId="{52EAB045-0636-49C4-8AC9-7C204A1C6929}" type="sibTrans" cxnId="{8B6E85F3-A9BC-45CB-B0DC-F6B13265FD8B}">
      <dgm:prSet/>
      <dgm:spPr/>
      <dgm:t>
        <a:bodyPr/>
        <a:lstStyle/>
        <a:p>
          <a:endParaRPr lang="en-GB"/>
        </a:p>
      </dgm:t>
    </dgm:pt>
    <dgm:pt modelId="{783B5398-7C2C-4025-A93C-ED738C77BD41}">
      <dgm:prSet/>
      <dgm:spPr/>
      <dgm:t>
        <a:bodyPr/>
        <a:lstStyle/>
        <a:p>
          <a:r>
            <a:rPr lang="en-GB" b="1" i="0" baseline="0" dirty="0"/>
            <a:t>Evaluate</a:t>
          </a:r>
          <a:r>
            <a:rPr lang="en-GB" b="0" i="0" baseline="0" dirty="0"/>
            <a:t> own and team roles</a:t>
          </a:r>
          <a:endParaRPr lang="en-GB" dirty="0"/>
        </a:p>
      </dgm:t>
    </dgm:pt>
    <dgm:pt modelId="{E0B1AE9C-D856-47C6-8B53-183A126C49E7}" type="parTrans" cxnId="{4BE8AD19-9982-4B3C-BD0E-FE64134D5BBB}">
      <dgm:prSet/>
      <dgm:spPr/>
      <dgm:t>
        <a:bodyPr/>
        <a:lstStyle/>
        <a:p>
          <a:endParaRPr lang="en-GB"/>
        </a:p>
      </dgm:t>
    </dgm:pt>
    <dgm:pt modelId="{7F632754-D8FB-44F5-8091-8AC73AF1A084}" type="sibTrans" cxnId="{4BE8AD19-9982-4B3C-BD0E-FE64134D5BBB}">
      <dgm:prSet/>
      <dgm:spPr/>
      <dgm:t>
        <a:bodyPr/>
        <a:lstStyle/>
        <a:p>
          <a:endParaRPr lang="en-GB"/>
        </a:p>
      </dgm:t>
    </dgm:pt>
    <dgm:pt modelId="{F3357D15-1B15-4034-B427-438B98685F87}">
      <dgm:prSet/>
      <dgm:spPr/>
      <dgm:t>
        <a:bodyPr/>
        <a:lstStyle/>
        <a:p>
          <a:r>
            <a:rPr lang="en-GB" b="1" i="0" baseline="0"/>
            <a:t>Peer review </a:t>
          </a:r>
          <a:r>
            <a:rPr lang="en-GB" b="0" i="0" baseline="0"/>
            <a:t>– strategies to act on learning to make improvements</a:t>
          </a:r>
          <a:endParaRPr lang="en-GB"/>
        </a:p>
      </dgm:t>
    </dgm:pt>
    <dgm:pt modelId="{6E4DB5BE-F071-406B-A6FA-D8DB0D1EDA53}" type="parTrans" cxnId="{5A5C9D1B-83F1-4A76-813B-0A8ADA36FE80}">
      <dgm:prSet/>
      <dgm:spPr/>
      <dgm:t>
        <a:bodyPr/>
        <a:lstStyle/>
        <a:p>
          <a:endParaRPr lang="en-GB"/>
        </a:p>
      </dgm:t>
    </dgm:pt>
    <dgm:pt modelId="{2B67B599-8582-4A46-A47E-F2CD9990872C}" type="sibTrans" cxnId="{5A5C9D1B-83F1-4A76-813B-0A8ADA36FE80}">
      <dgm:prSet/>
      <dgm:spPr/>
      <dgm:t>
        <a:bodyPr/>
        <a:lstStyle/>
        <a:p>
          <a:endParaRPr lang="en-GB"/>
        </a:p>
      </dgm:t>
    </dgm:pt>
    <dgm:pt modelId="{5F9C658C-6D39-4762-9D7A-5FDEA50258BF}">
      <dgm:prSet/>
      <dgm:spPr/>
      <dgm:t>
        <a:bodyPr/>
        <a:lstStyle/>
        <a:p>
          <a:r>
            <a:rPr lang="en-GB" b="0" i="0" baseline="0"/>
            <a:t>Lead new practice and </a:t>
          </a:r>
          <a:r>
            <a:rPr lang="en-GB" b="1" i="0" baseline="0"/>
            <a:t>service redesign solutions </a:t>
          </a:r>
          <a:r>
            <a:rPr lang="en-GB" b="0" i="0" baseline="0"/>
            <a:t>working across boundaries</a:t>
          </a:r>
          <a:endParaRPr lang="en-GB"/>
        </a:p>
      </dgm:t>
    </dgm:pt>
    <dgm:pt modelId="{E00B2E78-0EA0-4477-8748-4D7631AD5E5F}" type="parTrans" cxnId="{55826B64-C2E9-497C-A031-80F5D9EB9BF3}">
      <dgm:prSet/>
      <dgm:spPr/>
      <dgm:t>
        <a:bodyPr/>
        <a:lstStyle/>
        <a:p>
          <a:endParaRPr lang="en-GB"/>
        </a:p>
      </dgm:t>
    </dgm:pt>
    <dgm:pt modelId="{FF145E24-F450-4D01-B6DF-24F2A3861BC6}" type="sibTrans" cxnId="{55826B64-C2E9-497C-A031-80F5D9EB9BF3}">
      <dgm:prSet/>
      <dgm:spPr/>
      <dgm:t>
        <a:bodyPr/>
        <a:lstStyle/>
        <a:p>
          <a:endParaRPr lang="en-GB"/>
        </a:p>
      </dgm:t>
    </dgm:pt>
    <dgm:pt modelId="{A18DAAE5-0CCE-435E-AAD2-03C62302A1C2}">
      <dgm:prSet/>
      <dgm:spPr/>
      <dgm:t>
        <a:bodyPr/>
        <a:lstStyle/>
        <a:p>
          <a:r>
            <a:rPr lang="en-GB" b="0" i="0" baseline="0" dirty="0"/>
            <a:t>Actively seek </a:t>
          </a:r>
          <a:r>
            <a:rPr lang="en-GB" b="1" i="0" baseline="0" dirty="0"/>
            <a:t>feedback</a:t>
          </a:r>
          <a:r>
            <a:rPr lang="en-GB" b="0" i="0" baseline="0" dirty="0"/>
            <a:t> and co-produce </a:t>
          </a:r>
          <a:r>
            <a:rPr lang="en-GB" b="1" i="0" baseline="0" dirty="0"/>
            <a:t>service improvements</a:t>
          </a:r>
          <a:endParaRPr lang="en-GB" dirty="0"/>
        </a:p>
      </dgm:t>
    </dgm:pt>
    <dgm:pt modelId="{0D487E32-4BA5-4C08-975E-EC0E338EA620}" type="parTrans" cxnId="{BB032465-76BF-456E-ABA1-2DCAD563B7AB}">
      <dgm:prSet/>
      <dgm:spPr/>
      <dgm:t>
        <a:bodyPr/>
        <a:lstStyle/>
        <a:p>
          <a:endParaRPr lang="en-GB"/>
        </a:p>
      </dgm:t>
    </dgm:pt>
    <dgm:pt modelId="{AFF11DF6-5F76-42F4-88FC-461DD7F3C813}" type="sibTrans" cxnId="{BB032465-76BF-456E-ABA1-2DCAD563B7AB}">
      <dgm:prSet/>
      <dgm:spPr/>
      <dgm:t>
        <a:bodyPr/>
        <a:lstStyle/>
        <a:p>
          <a:endParaRPr lang="en-GB"/>
        </a:p>
      </dgm:t>
    </dgm:pt>
    <dgm:pt modelId="{02DD36D5-13DD-402D-B111-F7DFFF578F4E}">
      <dgm:prSet/>
      <dgm:spPr/>
      <dgm:t>
        <a:bodyPr/>
        <a:lstStyle/>
        <a:p>
          <a:r>
            <a:rPr lang="en-GB" b="1" i="0" baseline="0"/>
            <a:t>Manage complex or unpredictable situations </a:t>
          </a:r>
          <a:r>
            <a:rPr lang="en-GB" b="0" i="0" baseline="0"/>
            <a:t>seeking to build confidence in others (coaching)</a:t>
          </a:r>
          <a:endParaRPr lang="en-GB"/>
        </a:p>
      </dgm:t>
    </dgm:pt>
    <dgm:pt modelId="{15EAE8BE-1D32-45A3-AF78-77584D8390C4}" type="parTrans" cxnId="{AE1E1289-1ED4-4446-B77D-DDA825F72427}">
      <dgm:prSet/>
      <dgm:spPr/>
      <dgm:t>
        <a:bodyPr/>
        <a:lstStyle/>
        <a:p>
          <a:endParaRPr lang="en-GB"/>
        </a:p>
      </dgm:t>
    </dgm:pt>
    <dgm:pt modelId="{9C672E23-5EE8-4B3D-8D32-ABA3C69631EC}" type="sibTrans" cxnId="{AE1E1289-1ED4-4446-B77D-DDA825F72427}">
      <dgm:prSet/>
      <dgm:spPr/>
      <dgm:t>
        <a:bodyPr/>
        <a:lstStyle/>
        <a:p>
          <a:endParaRPr lang="en-GB"/>
        </a:p>
      </dgm:t>
    </dgm:pt>
    <dgm:pt modelId="{406A8CD3-AF78-48B4-8C4F-9B7C05349AC5}">
      <dgm:prSet/>
      <dgm:spPr/>
      <dgm:t>
        <a:bodyPr/>
        <a:lstStyle/>
        <a:p>
          <a:endParaRPr lang="en-GB"/>
        </a:p>
      </dgm:t>
    </dgm:pt>
    <dgm:pt modelId="{6E8ACE84-8D01-4D66-8E1F-96D84D8F8587}" type="parTrans" cxnId="{1EBD6971-4686-4C64-9B73-DDCD1F6FC1AB}">
      <dgm:prSet/>
      <dgm:spPr/>
      <dgm:t>
        <a:bodyPr/>
        <a:lstStyle/>
        <a:p>
          <a:endParaRPr lang="en-GB"/>
        </a:p>
      </dgm:t>
    </dgm:pt>
    <dgm:pt modelId="{D583B773-D4CD-4EB4-BF03-B343088E088F}" type="sibTrans" cxnId="{1EBD6971-4686-4C64-9B73-DDCD1F6FC1AB}">
      <dgm:prSet/>
      <dgm:spPr/>
      <dgm:t>
        <a:bodyPr/>
        <a:lstStyle/>
        <a:p>
          <a:endParaRPr lang="en-GB"/>
        </a:p>
      </dgm:t>
    </dgm:pt>
    <dgm:pt modelId="{B05AFE93-7C35-415F-9D8F-7D3A82721291}">
      <dgm:prSet/>
      <dgm:spPr/>
      <dgm:t>
        <a:bodyPr/>
        <a:lstStyle/>
        <a:p>
          <a:endParaRPr lang="en-GB"/>
        </a:p>
      </dgm:t>
    </dgm:pt>
    <dgm:pt modelId="{6E331F2F-83A0-4D45-BAED-F3BED5C6A849}" type="parTrans" cxnId="{0AE63898-EA75-490D-BAE5-4E50DE650748}">
      <dgm:prSet/>
      <dgm:spPr/>
      <dgm:t>
        <a:bodyPr/>
        <a:lstStyle/>
        <a:p>
          <a:endParaRPr lang="en-GB"/>
        </a:p>
      </dgm:t>
    </dgm:pt>
    <dgm:pt modelId="{54861477-5488-4AF1-9ED6-1BF3AF95C00C}" type="sibTrans" cxnId="{0AE63898-EA75-490D-BAE5-4E50DE650748}">
      <dgm:prSet/>
      <dgm:spPr/>
      <dgm:t>
        <a:bodyPr/>
        <a:lstStyle/>
        <a:p>
          <a:endParaRPr lang="en-GB"/>
        </a:p>
      </dgm:t>
    </dgm:pt>
    <dgm:pt modelId="{C4CADCD0-8C38-4C9D-A102-23D7DD85A24F}" type="pres">
      <dgm:prSet presAssocID="{5E804DCE-90FD-4945-9CE8-0BD494DB5D2E}" presName="compositeShape" presStyleCnt="0">
        <dgm:presLayoutVars>
          <dgm:chMax val="7"/>
          <dgm:dir/>
          <dgm:resizeHandles val="exact"/>
        </dgm:presLayoutVars>
      </dgm:prSet>
      <dgm:spPr/>
    </dgm:pt>
    <dgm:pt modelId="{BB29F1AC-14FA-4492-BE30-EE32178DB72F}" type="pres">
      <dgm:prSet presAssocID="{A210734C-1EDF-41D4-9FCE-0C9A9D5877BE}" presName="circ1" presStyleLbl="vennNode1" presStyleIdx="0" presStyleCnt="7"/>
      <dgm:spPr/>
    </dgm:pt>
    <dgm:pt modelId="{A9A58411-99C0-4401-B719-6C8E8FD6DCFF}" type="pres">
      <dgm:prSet presAssocID="{A210734C-1EDF-41D4-9FCE-0C9A9D5877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DBCCE6-2A46-44EE-8941-44AB3F212D8B}" type="pres">
      <dgm:prSet presAssocID="{CA22BD53-73E7-4817-8CCF-8628E7668D44}" presName="circ2" presStyleLbl="vennNode1" presStyleIdx="1" presStyleCnt="7"/>
      <dgm:spPr/>
    </dgm:pt>
    <dgm:pt modelId="{0CB64B66-5166-4084-8C90-3B1E616D8899}" type="pres">
      <dgm:prSet presAssocID="{CA22BD53-73E7-4817-8CCF-8628E7668D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4A301C-9167-4CA8-A0B7-B45958E79C13}" type="pres">
      <dgm:prSet presAssocID="{783B5398-7C2C-4025-A93C-ED738C77BD41}" presName="circ3" presStyleLbl="vennNode1" presStyleIdx="2" presStyleCnt="7"/>
      <dgm:spPr/>
    </dgm:pt>
    <dgm:pt modelId="{872CF98F-0EDA-44C7-A2AF-AD36FC38EC06}" type="pres">
      <dgm:prSet presAssocID="{783B5398-7C2C-4025-A93C-ED738C77BD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733B48-2A23-4FB8-8179-931E672AF972}" type="pres">
      <dgm:prSet presAssocID="{F3357D15-1B15-4034-B427-438B98685F87}" presName="circ4" presStyleLbl="vennNode1" presStyleIdx="3" presStyleCnt="7"/>
      <dgm:spPr/>
    </dgm:pt>
    <dgm:pt modelId="{9624B23E-8C08-43CE-B838-5B45C96DA04B}" type="pres">
      <dgm:prSet presAssocID="{F3357D15-1B15-4034-B427-438B98685F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B2B518-0D52-437A-BD1A-06AD171AEE4C}" type="pres">
      <dgm:prSet presAssocID="{5F9C658C-6D39-4762-9D7A-5FDEA50258BF}" presName="circ5" presStyleLbl="vennNode1" presStyleIdx="4" presStyleCnt="7"/>
      <dgm:spPr/>
    </dgm:pt>
    <dgm:pt modelId="{E9548F9F-0B15-4B72-A677-4147A6F93C0D}" type="pres">
      <dgm:prSet presAssocID="{5F9C658C-6D39-4762-9D7A-5FDEA50258B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30F2E3-A4F3-4179-8743-B314A86BD6A4}" type="pres">
      <dgm:prSet presAssocID="{A18DAAE5-0CCE-435E-AAD2-03C62302A1C2}" presName="circ6" presStyleLbl="vennNode1" presStyleIdx="5" presStyleCnt="7"/>
      <dgm:spPr/>
    </dgm:pt>
    <dgm:pt modelId="{6C50940F-2600-40B1-9DFF-24EC5F050219}" type="pres">
      <dgm:prSet presAssocID="{A18DAAE5-0CCE-435E-AAD2-03C62302A1C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8DBCEF-A998-4BED-B2C8-B93C6CC69FE0}" type="pres">
      <dgm:prSet presAssocID="{02DD36D5-13DD-402D-B111-F7DFFF578F4E}" presName="circ7" presStyleLbl="vennNode1" presStyleIdx="6" presStyleCnt="7"/>
      <dgm:spPr/>
    </dgm:pt>
    <dgm:pt modelId="{2326D37A-13FE-4A95-912D-D30849FFCDB7}" type="pres">
      <dgm:prSet presAssocID="{02DD36D5-13DD-402D-B111-F7DFFF578F4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9EAA502-F24E-4A80-86B2-498AE6FBE206}" type="presOf" srcId="{02DD36D5-13DD-402D-B111-F7DFFF578F4E}" destId="{2326D37A-13FE-4A95-912D-D30849FFCDB7}" srcOrd="0" destOrd="0" presId="urn:microsoft.com/office/officeart/2005/8/layout/venn1"/>
    <dgm:cxn modelId="{C9ABC812-6A7D-423D-95F8-29E6B92A0429}" type="presOf" srcId="{A18DAAE5-0CCE-435E-AAD2-03C62302A1C2}" destId="{6C50940F-2600-40B1-9DFF-24EC5F050219}" srcOrd="0" destOrd="0" presId="urn:microsoft.com/office/officeart/2005/8/layout/venn1"/>
    <dgm:cxn modelId="{4BE8AD19-9982-4B3C-BD0E-FE64134D5BBB}" srcId="{5E804DCE-90FD-4945-9CE8-0BD494DB5D2E}" destId="{783B5398-7C2C-4025-A93C-ED738C77BD41}" srcOrd="2" destOrd="0" parTransId="{E0B1AE9C-D856-47C6-8B53-183A126C49E7}" sibTransId="{7F632754-D8FB-44F5-8091-8AC73AF1A084}"/>
    <dgm:cxn modelId="{5A5C9D1B-83F1-4A76-813B-0A8ADA36FE80}" srcId="{5E804DCE-90FD-4945-9CE8-0BD494DB5D2E}" destId="{F3357D15-1B15-4034-B427-438B98685F87}" srcOrd="3" destOrd="0" parTransId="{6E4DB5BE-F071-406B-A6FA-D8DB0D1EDA53}" sibTransId="{2B67B599-8582-4A46-A47E-F2CD9990872C}"/>
    <dgm:cxn modelId="{B60EB81D-8CF2-461B-9612-2B3AAC7C25B5}" type="presOf" srcId="{783B5398-7C2C-4025-A93C-ED738C77BD41}" destId="{872CF98F-0EDA-44C7-A2AF-AD36FC38EC06}" srcOrd="0" destOrd="0" presId="urn:microsoft.com/office/officeart/2005/8/layout/venn1"/>
    <dgm:cxn modelId="{26A32B24-E4CC-4786-85E6-E21B2EF9FB1A}" type="presOf" srcId="{CA22BD53-73E7-4817-8CCF-8628E7668D44}" destId="{0CB64B66-5166-4084-8C90-3B1E616D8899}" srcOrd="0" destOrd="0" presId="urn:microsoft.com/office/officeart/2005/8/layout/venn1"/>
    <dgm:cxn modelId="{55826B64-C2E9-497C-A031-80F5D9EB9BF3}" srcId="{5E804DCE-90FD-4945-9CE8-0BD494DB5D2E}" destId="{5F9C658C-6D39-4762-9D7A-5FDEA50258BF}" srcOrd="4" destOrd="0" parTransId="{E00B2E78-0EA0-4477-8748-4D7631AD5E5F}" sibTransId="{FF145E24-F450-4D01-B6DF-24F2A3861BC6}"/>
    <dgm:cxn modelId="{BB032465-76BF-456E-ABA1-2DCAD563B7AB}" srcId="{5E804DCE-90FD-4945-9CE8-0BD494DB5D2E}" destId="{A18DAAE5-0CCE-435E-AAD2-03C62302A1C2}" srcOrd="5" destOrd="0" parTransId="{0D487E32-4BA5-4C08-975E-EC0E338EA620}" sibTransId="{AFF11DF6-5F76-42F4-88FC-461DD7F3C813}"/>
    <dgm:cxn modelId="{1EBD6971-4686-4C64-9B73-DDCD1F6FC1AB}" srcId="{5E804DCE-90FD-4945-9CE8-0BD494DB5D2E}" destId="{406A8CD3-AF78-48B4-8C4F-9B7C05349AC5}" srcOrd="7" destOrd="0" parTransId="{6E8ACE84-8D01-4D66-8E1F-96D84D8F8587}" sibTransId="{D583B773-D4CD-4EB4-BF03-B343088E088F}"/>
    <dgm:cxn modelId="{DB425B83-67F8-426F-8EB5-6A8D2F67A00A}" type="presOf" srcId="{5F9C658C-6D39-4762-9D7A-5FDEA50258BF}" destId="{E9548F9F-0B15-4B72-A677-4147A6F93C0D}" srcOrd="0" destOrd="0" presId="urn:microsoft.com/office/officeart/2005/8/layout/venn1"/>
    <dgm:cxn modelId="{22DD4985-9B89-4E94-AADC-AA568F72380B}" type="presOf" srcId="{A210734C-1EDF-41D4-9FCE-0C9A9D5877BE}" destId="{A9A58411-99C0-4401-B719-6C8E8FD6DCFF}" srcOrd="0" destOrd="0" presId="urn:microsoft.com/office/officeart/2005/8/layout/venn1"/>
    <dgm:cxn modelId="{AE1E1289-1ED4-4446-B77D-DDA825F72427}" srcId="{5E804DCE-90FD-4945-9CE8-0BD494DB5D2E}" destId="{02DD36D5-13DD-402D-B111-F7DFFF578F4E}" srcOrd="6" destOrd="0" parTransId="{15EAE8BE-1D32-45A3-AF78-77584D8390C4}" sibTransId="{9C672E23-5EE8-4B3D-8D32-ABA3C69631EC}"/>
    <dgm:cxn modelId="{0AE63898-EA75-490D-BAE5-4E50DE650748}" srcId="{5E804DCE-90FD-4945-9CE8-0BD494DB5D2E}" destId="{B05AFE93-7C35-415F-9D8F-7D3A82721291}" srcOrd="8" destOrd="0" parTransId="{6E331F2F-83A0-4D45-BAED-F3BED5C6A849}" sibTransId="{54861477-5488-4AF1-9ED6-1BF3AF95C00C}"/>
    <dgm:cxn modelId="{5E13F7A7-5A7D-425E-AFC5-B583ED9BF0D1}" type="presOf" srcId="{5E804DCE-90FD-4945-9CE8-0BD494DB5D2E}" destId="{C4CADCD0-8C38-4C9D-A102-23D7DD85A24F}" srcOrd="0" destOrd="0" presId="urn:microsoft.com/office/officeart/2005/8/layout/venn1"/>
    <dgm:cxn modelId="{8004A8A9-5DA7-4C99-8D19-706DB61A382E}" srcId="{5E804DCE-90FD-4945-9CE8-0BD494DB5D2E}" destId="{A210734C-1EDF-41D4-9FCE-0C9A9D5877BE}" srcOrd="0" destOrd="0" parTransId="{8BCE406F-E97C-4A9E-88D8-7842E7A71943}" sibTransId="{422FDA63-04F3-41C8-9188-554C67C6A24A}"/>
    <dgm:cxn modelId="{5721BCB3-F9B1-440E-9618-744AE2543A88}" type="presOf" srcId="{F3357D15-1B15-4034-B427-438B98685F87}" destId="{9624B23E-8C08-43CE-B838-5B45C96DA04B}" srcOrd="0" destOrd="0" presId="urn:microsoft.com/office/officeart/2005/8/layout/venn1"/>
    <dgm:cxn modelId="{8B6E85F3-A9BC-45CB-B0DC-F6B13265FD8B}" srcId="{5E804DCE-90FD-4945-9CE8-0BD494DB5D2E}" destId="{CA22BD53-73E7-4817-8CCF-8628E7668D44}" srcOrd="1" destOrd="0" parTransId="{34748A80-29A5-49F6-89F0-DA644CFF355D}" sibTransId="{52EAB045-0636-49C4-8AC9-7C204A1C6929}"/>
    <dgm:cxn modelId="{11145C93-1F76-4D57-ABDB-659DBF5ED0F5}" type="presParOf" srcId="{C4CADCD0-8C38-4C9D-A102-23D7DD85A24F}" destId="{BB29F1AC-14FA-4492-BE30-EE32178DB72F}" srcOrd="0" destOrd="0" presId="urn:microsoft.com/office/officeart/2005/8/layout/venn1"/>
    <dgm:cxn modelId="{76897609-A380-41E3-808D-B07FE5B07DC1}" type="presParOf" srcId="{C4CADCD0-8C38-4C9D-A102-23D7DD85A24F}" destId="{A9A58411-99C0-4401-B719-6C8E8FD6DCFF}" srcOrd="1" destOrd="0" presId="urn:microsoft.com/office/officeart/2005/8/layout/venn1"/>
    <dgm:cxn modelId="{8586E299-6ACF-48C0-B9DB-A898980F4A0C}" type="presParOf" srcId="{C4CADCD0-8C38-4C9D-A102-23D7DD85A24F}" destId="{E0DBCCE6-2A46-44EE-8941-44AB3F212D8B}" srcOrd="2" destOrd="0" presId="urn:microsoft.com/office/officeart/2005/8/layout/venn1"/>
    <dgm:cxn modelId="{DEA38378-9F44-4987-9972-15A9537999B2}" type="presParOf" srcId="{C4CADCD0-8C38-4C9D-A102-23D7DD85A24F}" destId="{0CB64B66-5166-4084-8C90-3B1E616D8899}" srcOrd="3" destOrd="0" presId="urn:microsoft.com/office/officeart/2005/8/layout/venn1"/>
    <dgm:cxn modelId="{2FEDC1BA-395C-47C5-A58E-9E88506AFDEE}" type="presParOf" srcId="{C4CADCD0-8C38-4C9D-A102-23D7DD85A24F}" destId="{644A301C-9167-4CA8-A0B7-B45958E79C13}" srcOrd="4" destOrd="0" presId="urn:microsoft.com/office/officeart/2005/8/layout/venn1"/>
    <dgm:cxn modelId="{5FEEAFEB-2472-4FBC-A21F-E3CAE790BFA2}" type="presParOf" srcId="{C4CADCD0-8C38-4C9D-A102-23D7DD85A24F}" destId="{872CF98F-0EDA-44C7-A2AF-AD36FC38EC06}" srcOrd="5" destOrd="0" presId="urn:microsoft.com/office/officeart/2005/8/layout/venn1"/>
    <dgm:cxn modelId="{B94169C4-70C6-4114-8A54-A2668EB6C0A6}" type="presParOf" srcId="{C4CADCD0-8C38-4C9D-A102-23D7DD85A24F}" destId="{08733B48-2A23-4FB8-8179-931E672AF972}" srcOrd="6" destOrd="0" presId="urn:microsoft.com/office/officeart/2005/8/layout/venn1"/>
    <dgm:cxn modelId="{20C30067-8F43-43F8-BCC4-24274828DAA0}" type="presParOf" srcId="{C4CADCD0-8C38-4C9D-A102-23D7DD85A24F}" destId="{9624B23E-8C08-43CE-B838-5B45C96DA04B}" srcOrd="7" destOrd="0" presId="urn:microsoft.com/office/officeart/2005/8/layout/venn1"/>
    <dgm:cxn modelId="{7AA52D85-001A-476E-81A9-C1101D240B9E}" type="presParOf" srcId="{C4CADCD0-8C38-4C9D-A102-23D7DD85A24F}" destId="{8FB2B518-0D52-437A-BD1A-06AD171AEE4C}" srcOrd="8" destOrd="0" presId="urn:microsoft.com/office/officeart/2005/8/layout/venn1"/>
    <dgm:cxn modelId="{24D59628-2DE3-4577-AC1D-E9A634306547}" type="presParOf" srcId="{C4CADCD0-8C38-4C9D-A102-23D7DD85A24F}" destId="{E9548F9F-0B15-4B72-A677-4147A6F93C0D}" srcOrd="9" destOrd="0" presId="urn:microsoft.com/office/officeart/2005/8/layout/venn1"/>
    <dgm:cxn modelId="{FA92EAC1-D81B-4A20-8B6F-24AEDD6D8DE7}" type="presParOf" srcId="{C4CADCD0-8C38-4C9D-A102-23D7DD85A24F}" destId="{A730F2E3-A4F3-4179-8743-B314A86BD6A4}" srcOrd="10" destOrd="0" presId="urn:microsoft.com/office/officeart/2005/8/layout/venn1"/>
    <dgm:cxn modelId="{23C2C72A-E842-428C-A8AD-6419C94F16E0}" type="presParOf" srcId="{C4CADCD0-8C38-4C9D-A102-23D7DD85A24F}" destId="{6C50940F-2600-40B1-9DFF-24EC5F050219}" srcOrd="11" destOrd="0" presId="urn:microsoft.com/office/officeart/2005/8/layout/venn1"/>
    <dgm:cxn modelId="{6FBB2A79-9994-4760-BE70-987FE5E9AB66}" type="presParOf" srcId="{C4CADCD0-8C38-4C9D-A102-23D7DD85A24F}" destId="{9D8DBCEF-A998-4BED-B2C8-B93C6CC69FE0}" srcOrd="12" destOrd="0" presId="urn:microsoft.com/office/officeart/2005/8/layout/venn1"/>
    <dgm:cxn modelId="{2C431BD9-2972-4CDC-968B-C0667F3AB7EE}" type="presParOf" srcId="{C4CADCD0-8C38-4C9D-A102-23D7DD85A24F}" destId="{2326D37A-13FE-4A95-912D-D30849FFCDB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9F1AC-14FA-4492-BE30-EE32178DB72F}">
      <dsp:nvSpPr>
        <dsp:cNvPr id="0" name=""/>
        <dsp:cNvSpPr/>
      </dsp:nvSpPr>
      <dsp:spPr>
        <a:xfrm>
          <a:off x="2786407" y="1249204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A58411-99C0-4401-B719-6C8E8FD6DCFF}">
      <dsp:nvSpPr>
        <dsp:cNvPr id="0" name=""/>
        <dsp:cNvSpPr/>
      </dsp:nvSpPr>
      <dsp:spPr>
        <a:xfrm>
          <a:off x="2669718" y="0"/>
          <a:ext cx="1833695" cy="981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/>
            <a:t>Encourage </a:t>
          </a:r>
          <a:r>
            <a:rPr lang="en-GB" sz="1500" b="1" i="0" kern="1200" baseline="0"/>
            <a:t>productive working </a:t>
          </a:r>
          <a:r>
            <a:rPr lang="en-GB" sz="1500" b="0" i="0" kern="1200" baseline="0"/>
            <a:t>with proactive relationships</a:t>
          </a:r>
          <a:endParaRPr lang="en-GB" sz="1500" kern="1200"/>
        </a:p>
      </dsp:txBody>
      <dsp:txXfrm>
        <a:off x="2669718" y="0"/>
        <a:ext cx="1833695" cy="981307"/>
      </dsp:txXfrm>
    </dsp:sp>
    <dsp:sp modelId="{E0DBCCE6-2A46-44EE-8941-44AB3F212D8B}">
      <dsp:nvSpPr>
        <dsp:cNvPr id="0" name=""/>
        <dsp:cNvSpPr/>
      </dsp:nvSpPr>
      <dsp:spPr>
        <a:xfrm>
          <a:off x="3255834" y="1474905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B64B66-5166-4084-8C90-3B1E616D8899}">
      <dsp:nvSpPr>
        <dsp:cNvPr id="0" name=""/>
        <dsp:cNvSpPr/>
      </dsp:nvSpPr>
      <dsp:spPr>
        <a:xfrm>
          <a:off x="5053522" y="932242"/>
          <a:ext cx="1733675" cy="10794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baseline="0" dirty="0"/>
            <a:t>Role modelling</a:t>
          </a:r>
          <a:r>
            <a:rPr lang="en-GB" sz="1500" b="0" i="0" kern="1200" baseline="0" dirty="0"/>
            <a:t> and a </a:t>
          </a:r>
          <a:r>
            <a:rPr lang="en-GB" sz="1500" b="1" i="0" kern="1200" baseline="0" dirty="0"/>
            <a:t>person-centred</a:t>
          </a:r>
          <a:r>
            <a:rPr lang="en-GB" sz="1500" b="0" i="0" kern="1200" baseline="0" dirty="0"/>
            <a:t> approach </a:t>
          </a:r>
          <a:endParaRPr lang="en-GB" sz="1500" kern="1200" dirty="0"/>
        </a:p>
      </dsp:txBody>
      <dsp:txXfrm>
        <a:off x="5053522" y="932242"/>
        <a:ext cx="1733675" cy="1079438"/>
      </dsp:txXfrm>
    </dsp:sp>
    <dsp:sp modelId="{644A301C-9167-4CA8-A0B7-B45958E79C13}">
      <dsp:nvSpPr>
        <dsp:cNvPr id="0" name=""/>
        <dsp:cNvSpPr/>
      </dsp:nvSpPr>
      <dsp:spPr>
        <a:xfrm>
          <a:off x="3371190" y="1982731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2CF98F-0EDA-44C7-A2AF-AD36FC38EC06}">
      <dsp:nvSpPr>
        <dsp:cNvPr id="0" name=""/>
        <dsp:cNvSpPr/>
      </dsp:nvSpPr>
      <dsp:spPr>
        <a:xfrm>
          <a:off x="5220222" y="2306072"/>
          <a:ext cx="1700335" cy="11530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baseline="0" dirty="0"/>
            <a:t>Evaluate</a:t>
          </a:r>
          <a:r>
            <a:rPr lang="en-GB" sz="1500" b="0" i="0" kern="1200" baseline="0" dirty="0"/>
            <a:t> own and team roles</a:t>
          </a:r>
          <a:endParaRPr lang="en-GB" sz="1500" kern="1200" dirty="0"/>
        </a:p>
      </dsp:txBody>
      <dsp:txXfrm>
        <a:off x="5220222" y="2306072"/>
        <a:ext cx="1700335" cy="1153036"/>
      </dsp:txXfrm>
    </dsp:sp>
    <dsp:sp modelId="{08733B48-2A23-4FB8-8179-931E672AF972}">
      <dsp:nvSpPr>
        <dsp:cNvPr id="0" name=""/>
        <dsp:cNvSpPr/>
      </dsp:nvSpPr>
      <dsp:spPr>
        <a:xfrm>
          <a:off x="3046459" y="2389974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24B23E-8C08-43CE-B838-5B45C96DA04B}">
      <dsp:nvSpPr>
        <dsp:cNvPr id="0" name=""/>
        <dsp:cNvSpPr/>
      </dsp:nvSpPr>
      <dsp:spPr>
        <a:xfrm>
          <a:off x="4486743" y="3851631"/>
          <a:ext cx="1833695" cy="10549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baseline="0"/>
            <a:t>Peer review </a:t>
          </a:r>
          <a:r>
            <a:rPr lang="en-GB" sz="1500" b="0" i="0" kern="1200" baseline="0"/>
            <a:t>– strategies to act on learning to make improvements</a:t>
          </a:r>
          <a:endParaRPr lang="en-GB" sz="1500" kern="1200"/>
        </a:p>
      </dsp:txBody>
      <dsp:txXfrm>
        <a:off x="4486743" y="3851631"/>
        <a:ext cx="1833695" cy="1054905"/>
      </dsp:txXfrm>
    </dsp:sp>
    <dsp:sp modelId="{8FB2B518-0D52-437A-BD1A-06AD171AEE4C}">
      <dsp:nvSpPr>
        <dsp:cNvPr id="0" name=""/>
        <dsp:cNvSpPr/>
      </dsp:nvSpPr>
      <dsp:spPr>
        <a:xfrm>
          <a:off x="2526356" y="2389974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548F9F-0B15-4B72-A677-4147A6F93C0D}">
      <dsp:nvSpPr>
        <dsp:cNvPr id="0" name=""/>
        <dsp:cNvSpPr/>
      </dsp:nvSpPr>
      <dsp:spPr>
        <a:xfrm>
          <a:off x="852692" y="3851631"/>
          <a:ext cx="1833695" cy="10549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/>
            <a:t>Lead new practice and </a:t>
          </a:r>
          <a:r>
            <a:rPr lang="en-GB" sz="1500" b="1" i="0" kern="1200" baseline="0"/>
            <a:t>service redesign solutions </a:t>
          </a:r>
          <a:r>
            <a:rPr lang="en-GB" sz="1500" b="0" i="0" kern="1200" baseline="0"/>
            <a:t>working across boundaries</a:t>
          </a:r>
          <a:endParaRPr lang="en-GB" sz="1500" kern="1200"/>
        </a:p>
      </dsp:txBody>
      <dsp:txXfrm>
        <a:off x="852692" y="3851631"/>
        <a:ext cx="1833695" cy="1054905"/>
      </dsp:txXfrm>
    </dsp:sp>
    <dsp:sp modelId="{A730F2E3-A4F3-4179-8743-B314A86BD6A4}">
      <dsp:nvSpPr>
        <dsp:cNvPr id="0" name=""/>
        <dsp:cNvSpPr/>
      </dsp:nvSpPr>
      <dsp:spPr>
        <a:xfrm>
          <a:off x="2201625" y="1982731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50940F-2600-40B1-9DFF-24EC5F050219}">
      <dsp:nvSpPr>
        <dsp:cNvPr id="0" name=""/>
        <dsp:cNvSpPr/>
      </dsp:nvSpPr>
      <dsp:spPr>
        <a:xfrm>
          <a:off x="252574" y="2306072"/>
          <a:ext cx="1700335" cy="11530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Actively seek </a:t>
          </a:r>
          <a:r>
            <a:rPr lang="en-GB" sz="1500" b="1" i="0" kern="1200" baseline="0" dirty="0"/>
            <a:t>feedback</a:t>
          </a:r>
          <a:r>
            <a:rPr lang="en-GB" sz="1500" b="0" i="0" kern="1200" baseline="0" dirty="0"/>
            <a:t> and co-produce </a:t>
          </a:r>
          <a:r>
            <a:rPr lang="en-GB" sz="1500" b="1" i="0" kern="1200" baseline="0" dirty="0"/>
            <a:t>service improvements</a:t>
          </a:r>
          <a:endParaRPr lang="en-GB" sz="1500" kern="1200" dirty="0"/>
        </a:p>
      </dsp:txBody>
      <dsp:txXfrm>
        <a:off x="252574" y="2306072"/>
        <a:ext cx="1700335" cy="1153036"/>
      </dsp:txXfrm>
    </dsp:sp>
    <dsp:sp modelId="{9D8DBCEF-A998-4BED-B2C8-B93C6CC69FE0}">
      <dsp:nvSpPr>
        <dsp:cNvPr id="0" name=""/>
        <dsp:cNvSpPr/>
      </dsp:nvSpPr>
      <dsp:spPr>
        <a:xfrm>
          <a:off x="2316981" y="1474905"/>
          <a:ext cx="1600316" cy="160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26D37A-13FE-4A95-912D-D30849FFCDB7}">
      <dsp:nvSpPr>
        <dsp:cNvPr id="0" name=""/>
        <dsp:cNvSpPr/>
      </dsp:nvSpPr>
      <dsp:spPr>
        <a:xfrm>
          <a:off x="385933" y="932242"/>
          <a:ext cx="1733675" cy="10794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baseline="0"/>
            <a:t>Manage complex or unpredictable situations </a:t>
          </a:r>
          <a:r>
            <a:rPr lang="en-GB" sz="1500" b="0" i="0" kern="1200" baseline="0"/>
            <a:t>seeking to build confidence in others (coaching)</a:t>
          </a:r>
          <a:endParaRPr lang="en-GB" sz="1500" kern="1200"/>
        </a:p>
      </dsp:txBody>
      <dsp:txXfrm>
        <a:off x="385933" y="932242"/>
        <a:ext cx="1733675" cy="107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50" b="0" i="0" dirty="0">
                <a:solidFill>
                  <a:srgbClr val="212B32"/>
                </a:solidFill>
                <a:effectLst/>
                <a:latin typeface="Frutiger W01"/>
              </a:rPr>
              <a:t>patients experienced a lower than average waiting time, reduced reattendance rates and increased patient satisfaction (100% on friends and family test) when seen in ED by an Advanced Physiotherapy Practitioner</a:t>
            </a:r>
            <a:endParaRPr lang="en-GB" sz="8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Created new career pathway / training of others/ part of regional team developing a competency framework for APPs in ED/UTC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GB" sz="8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Jas – front door ED clinical specialist with interest in Frailty – had a vision to manage whole episode of care/ </a:t>
            </a:r>
            <a:r>
              <a:rPr lang="en-US" sz="1050" b="0" i="0" dirty="0">
                <a:solidFill>
                  <a:srgbClr val="212B32"/>
                </a:solidFill>
                <a:effectLst/>
                <a:latin typeface="Frutiger W01"/>
              </a:rPr>
              <a:t>NHS Leadership Academy Edward Jenner Course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50" b="0" i="0" dirty="0">
                <a:solidFill>
                  <a:srgbClr val="212B32"/>
                </a:solidFill>
                <a:effectLst/>
                <a:latin typeface="Frutiger W01"/>
              </a:rPr>
              <a:t>significant reduction in assessment times from an average of 255 minutes to 123 minutes per patient.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050" b="0" i="0" dirty="0">
              <a:solidFill>
                <a:srgbClr val="212B32"/>
              </a:solidFill>
              <a:effectLst/>
              <a:latin typeface="Frutiger W01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50" b="0" i="0" dirty="0">
                <a:solidFill>
                  <a:srgbClr val="212B32"/>
                </a:solidFill>
                <a:effectLst/>
                <a:latin typeface="Frutiger W01"/>
                <a:cs typeface="Arial" panose="020B0604020202020204" pitchFamily="34" charset="0"/>
              </a:rPr>
              <a:t>Helen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Advanced Neonatal and Early Years Physiotherapy Practitioner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leading on the neuro-developmental assessment of high-risk infants, both on the neonatal unit and for follow up using standardized assessments to 2 years of age/ </a:t>
            </a:r>
            <a:r>
              <a:rPr lang="en-GB" sz="1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Neurodevelopmental review of infants in place of Consultant</a:t>
            </a:r>
            <a:endParaRPr lang="en-GB" sz="8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romanUcPeriod"/>
            </a:pPr>
            <a:r>
              <a:rPr lang="en-GB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South West neonatal ODN Lead Physiotherapist/ teaches at HEI/ developing neonatal physio content for </a:t>
            </a:r>
            <a:r>
              <a:rPr lang="en-GB" sz="800" dirty="0" err="1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elfh</a:t>
            </a:r>
            <a:r>
              <a:rPr lang="en-GB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on behalf of HEE + part of APCP/ published research +peer reviewer</a:t>
            </a:r>
          </a:p>
          <a:p>
            <a:endParaRPr lang="en-GB" sz="8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0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McKinsey’s 7-S model and Kotter’s theory of change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trying to solve a wicked problem? Need to reframe if not in your circle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‘pseudo’ teams were associated with lower morale and staff absenteeism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6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7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Investment - £6mill/ 46 physios 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clinical practice is delivered by experienced, registered health and care practitioners. It is a level of practice </a:t>
            </a:r>
            <a:r>
              <a:rPr lang="en-US" dirty="0" err="1"/>
              <a:t>characterised</a:t>
            </a:r>
            <a:r>
              <a:rPr lang="en-US" dirty="0"/>
              <a:t> by a high degree of autonomy and complex decision making – MSc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9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5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8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38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1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 the status quo/ Management – maintain the status quo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3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 capabilities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8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leadership, governance, developing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rg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FC8184-A52B-1D58-DCBB-64F070DB04A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centred text over multiple</a:t>
            </a:r>
            <a:br>
              <a:rPr lang="en-GB" dirty="0"/>
            </a:br>
            <a:r>
              <a:rPr lang="en-GB" dirty="0"/>
              <a:t>lines, try to make a harmonious shape like a diamond or </a:t>
            </a:r>
            <a:r>
              <a:rPr lang="en-GB" dirty="0" err="1"/>
              <a:t>xmas</a:t>
            </a:r>
            <a:r>
              <a:rPr lang="en-GB" dirty="0"/>
              <a:t> tree or</a:t>
            </a:r>
            <a:br>
              <a:rPr lang="en-GB" dirty="0"/>
            </a:br>
            <a:r>
              <a:rPr lang="en-GB" dirty="0"/>
              <a:t>something similar”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A706-8AF6-8441-8070-06566C40A69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2D3EEB-DBD8-CD48-C723-5F35F1DAD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783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785" r:id="rId2"/>
    <p:sldLayoutId id="2147483833" r:id="rId3"/>
    <p:sldLayoutId id="2147483834" r:id="rId4"/>
    <p:sldLayoutId id="2147483826" r:id="rId5"/>
    <p:sldLayoutId id="2147483931" r:id="rId6"/>
    <p:sldLayoutId id="2147483827" r:id="rId7"/>
    <p:sldLayoutId id="2147483789" r:id="rId8"/>
    <p:sldLayoutId id="2147483818" r:id="rId9"/>
    <p:sldLayoutId id="2147483791" r:id="rId10"/>
    <p:sldLayoutId id="2147483813" r:id="rId11"/>
    <p:sldLayoutId id="2147483814" r:id="rId12"/>
    <p:sldLayoutId id="2147483815" r:id="rId13"/>
    <p:sldLayoutId id="2147483719" r:id="rId14"/>
    <p:sldLayoutId id="2147483938" r:id="rId15"/>
    <p:sldLayoutId id="2147483939" r:id="rId16"/>
    <p:sldLayoutId id="2147483933" r:id="rId17"/>
    <p:sldLayoutId id="2147483824" r:id="rId18"/>
    <p:sldLayoutId id="2147483926" r:id="rId19"/>
    <p:sldLayoutId id="2147483927" r:id="rId20"/>
    <p:sldLayoutId id="2147483929" r:id="rId21"/>
    <p:sldLayoutId id="2147483928" r:id="rId22"/>
    <p:sldLayoutId id="2147483930" r:id="rId23"/>
    <p:sldLayoutId id="2147483924" r:id="rId24"/>
    <p:sldLayoutId id="2147483940" r:id="rId25"/>
    <p:sldLayoutId id="2147483934" r:id="rId26"/>
    <p:sldLayoutId id="2147483936" r:id="rId27"/>
    <p:sldLayoutId id="2147483937" r:id="rId28"/>
    <p:sldLayoutId id="2147483825" r:id="rId29"/>
    <p:sldLayoutId id="214748393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dvanced-practice.hee.nhs.uk/regional-faculty-for-advancing-practice-south-west/south-west-faculty-video-case-studies-advanced-practitioner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ngland.nhs.uk/wp-content/uploads/2018/04/change-model-guide-v5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dvanced-practice.hee.nhs.uk/regional-faculty-for-advancing-practice-south-west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Simon.ingram2@nh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educationengland.sharepoint.com/sites/APWC/Shared%20Documents/Forms/AllItems.aspx?id=%2Fsites%2FAPWC%2FShared%20Documents%2FHome%2FMulti%2Dprofessional%20framework%20for%20advanced%20clinical%20practice%20in%20England%2Fmulti%2Dprofessionalframeworkforadvancedclinicalpracticeinengland%20%281%29%2Epdf&amp;parent=%2Fsites%2FAPWC%2FShared%20Documents%2FHome%2FMulti%2Dprofessional%20framework%20for%20advanced%20clinical%20practice%20in%20England&amp;p=true&amp;ga=1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hee.nhs.uk/sites/default/files/documents/MSK%20July21-FILLABLE%20Final%20Aug%202021_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aso.skillsforhealth.org.uk/wp-content/uploads/2022/08/2022.08.03-ECP-FAQs.pdf" TargetMode="External"/><Relationship Id="rId5" Type="http://schemas.openxmlformats.org/officeDocument/2006/relationships/hyperlink" Target="https://haso.skillsforhealth.org.uk/wp-content/uploads/2022/08/2022.08.03-ECP-Apprenticeship-Employer-Guidance.pdf" TargetMode="External"/><Relationship Id="rId10" Type="http://schemas.openxmlformats.org/officeDocument/2006/relationships/hyperlink" Target="https://www.hee.nhs.uk/sites/default/files/documents/Sept%202020%20HEE%20Consultant%20Practice%20Capability%20and%20Impact%20Framework.pdf" TargetMode="External"/><Relationship Id="rId4" Type="http://schemas.openxmlformats.org/officeDocument/2006/relationships/hyperlink" Target="https://healtheducationengland.sharepoint.com/sites/AHPWC/Shared%20Documents/Forms/AllItems.aspx?id=%2Fsites%2FAHPWC%2FShared%20Documents%2FHEE%20website%20files%2FDeveloping%20the%20role%20of%20AHP%20Support%20Workers%2FAHP%20Support%20Worker%20Competency%2C%20Education%20and%20Career%20Development%20Framework%2FAllied%20Health%20Professions%E2%80%99%20Support%20Worker%20Competency%2C%20Education%20and%20Career%20Development%20Framework%2Epdf&amp;parent=%2Fsites%2FAHPWC%2FShared%20Documents%2FHEE%20website%20files%2FDeveloping%20the%20role%20of%20AHP%20Support%20Workers%2FAHP%20Support%20Worker%20Competency%2C%20Education%20and%20Career%20Development%20Framework&amp;p=true&amp;ga=1" TargetMode="External"/><Relationship Id="rId9" Type="http://schemas.openxmlformats.org/officeDocument/2006/relationships/hyperlink" Target="https://advanced-practice.hee.nhs.uk/eportfolio-rout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hO8MwBZl-Vc?feature=oembed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The Leadership Pillar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994294"/>
            <a:ext cx="7973051" cy="1024967"/>
          </a:xfrm>
        </p:spPr>
        <p:txBody>
          <a:bodyPr/>
          <a:lstStyle/>
          <a:p>
            <a:r>
              <a:rPr lang="en-GB" b="1" dirty="0"/>
              <a:t>An Advanced Practice Perspective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F63B5F-2944-6B41-9332-74DB2CCA6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019261"/>
            <a:ext cx="6306730" cy="12423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900" b="1" dirty="0">
                <a:solidFill>
                  <a:schemeClr val="tx1"/>
                </a:solidFill>
              </a:rPr>
              <a:t>Simon Ingram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AP Education and Training Development Lead for MSK/Rehabilitation – NHSE WTE SW AP Faculty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Consultant MSK Physiotherapist</a:t>
            </a:r>
          </a:p>
          <a:p>
            <a:pPr>
              <a:lnSpc>
                <a:spcPct val="12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4A78C3-797C-7339-FDB0-3DD57E73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Leadership in Advanced Practice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4CC95-B734-E8CB-EA16-93A9E815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73" y="1548143"/>
            <a:ext cx="8659138" cy="40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spc="-40" dirty="0"/>
              <a:t>Leadership in action across SW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37D9-5AC7-9267-5EDF-37D723D2E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94" y="1900393"/>
            <a:ext cx="3042310" cy="3092348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16AEC-6282-96E8-AD3F-B71E1B224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62" y="1900392"/>
            <a:ext cx="3044316" cy="306352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F4395-1D02-B8F9-ECB6-7EF70EE1C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920" y="1865258"/>
            <a:ext cx="3156146" cy="3127483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72BA0-57D8-119D-0210-5651BC6CAC9D}"/>
              </a:ext>
            </a:extLst>
          </p:cNvPr>
          <p:cNvSpPr txBox="1"/>
          <p:nvPr/>
        </p:nvSpPr>
        <p:spPr>
          <a:xfrm>
            <a:off x="5650116" y="5720022"/>
            <a:ext cx="712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South West Case Studies - Advanced Practice (hee.nhs.uk)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5D605-6D51-E918-EAEB-91BF5084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 change…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74194A-5255-B98A-C8A7-108A8B3CE650}"/>
              </a:ext>
            </a:extLst>
          </p:cNvPr>
          <p:cNvSpPr txBox="1">
            <a:spLocks/>
          </p:cNvSpPr>
          <p:nvPr/>
        </p:nvSpPr>
        <p:spPr>
          <a:xfrm>
            <a:off x="432000" y="1337735"/>
            <a:ext cx="6390040" cy="50882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Many change theories + models in literature</a:t>
            </a:r>
          </a:p>
          <a:p>
            <a:pPr marL="1028700" lvl="1" indent="-342900">
              <a:spcAft>
                <a:spcPts val="1200"/>
              </a:spcAft>
              <a:buClr>
                <a:schemeClr val="accent6"/>
              </a:buClr>
            </a:pPr>
            <a:r>
              <a:rPr lang="en-GB" sz="2000" dirty="0"/>
              <a:t>e.g Kotter’s, McKinsey’s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is your ‘why’? </a:t>
            </a:r>
          </a:p>
          <a:p>
            <a:pPr algn="r">
              <a:spcAft>
                <a:spcPts val="1200"/>
              </a:spcAft>
              <a:buClr>
                <a:schemeClr val="accent6"/>
              </a:buClr>
            </a:pPr>
            <a:r>
              <a:rPr lang="en-GB" sz="1800" dirty="0"/>
              <a:t>(Simon Sinek - TED talk)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Assigned vs emergent leadership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Circle of concern vs circle of influence?</a:t>
            </a:r>
          </a:p>
          <a:p>
            <a:pPr algn="r">
              <a:spcAft>
                <a:spcPts val="1200"/>
              </a:spcAft>
              <a:buClr>
                <a:schemeClr val="accent6"/>
              </a:buClr>
            </a:pPr>
            <a:r>
              <a:rPr lang="en-GB" sz="1800" dirty="0"/>
              <a:t>(Covey, 2004)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Real teams vs ‘pseudo’ teams</a:t>
            </a:r>
          </a:p>
          <a:p>
            <a:pPr lvl="1" indent="0" algn="r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None/>
            </a:pPr>
            <a:r>
              <a:rPr lang="en-GB" sz="1800" dirty="0"/>
              <a:t>(Lyubovnikova et al, 2015)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FE19AC-1D3B-DC5A-85E9-BCD3D60F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1170205"/>
            <a:ext cx="3585388" cy="4517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35CB3C-8927-3FCF-D9F4-899F76D9037B}"/>
              </a:ext>
            </a:extLst>
          </p:cNvPr>
          <p:cNvSpPr txBox="1"/>
          <p:nvPr/>
        </p:nvSpPr>
        <p:spPr>
          <a:xfrm>
            <a:off x="6822040" y="5877804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change-model-guide-v5.pdf (england.nhs.uk)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D158C3-0E37-B6A9-4022-84D68297E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1674688"/>
            <a:ext cx="5825447" cy="47513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Healthcare is a complex, non-linear system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Systems leadership has 3 key capabilities:</a:t>
            </a:r>
          </a:p>
          <a:p>
            <a:pPr marL="1028700" lvl="1" indent="-342900"/>
            <a:r>
              <a:rPr lang="en-GB" sz="2400" dirty="0"/>
              <a:t>Ability to see the bigger picture</a:t>
            </a:r>
          </a:p>
          <a:p>
            <a:pPr marL="1028700" lvl="1" indent="-342900"/>
            <a:r>
              <a:rPr lang="en-GB" sz="2400" dirty="0"/>
              <a:t>Cognitive diversity</a:t>
            </a:r>
          </a:p>
          <a:p>
            <a:pPr marL="1028700" lvl="1" indent="-342900"/>
            <a:r>
              <a:rPr lang="en-GB" sz="2400" dirty="0"/>
              <a:t>Able to share a vision</a:t>
            </a:r>
          </a:p>
          <a:p>
            <a:pPr lvl="1" indent="0" algn="r">
              <a:buNone/>
            </a:pPr>
            <a:r>
              <a:rPr lang="en-GB" sz="2000" dirty="0"/>
              <a:t>(Senge et al, 2015)</a:t>
            </a:r>
          </a:p>
          <a:p>
            <a:pPr lvl="1" indent="0" algn="r">
              <a:buNone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Find your change agents!</a:t>
            </a:r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44E060-6EB9-B864-F42E-F9CD995E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Systems 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CE87-368B-B9A2-5B95-462384A2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89" y="2427618"/>
            <a:ext cx="5463258" cy="1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8A0834-B4CA-689A-3914-7714F577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40" dirty="0"/>
              <a:t>Developing your leadership pillar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77AD-16CE-2FCE-A631-81102679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152" y="1247081"/>
            <a:ext cx="2989580" cy="2455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F8CE0-9FDC-D173-5BB7-43FA3370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30" y="4037785"/>
            <a:ext cx="2762902" cy="1908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96B698-026E-6139-189F-77AD8EE93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87" y="2308326"/>
            <a:ext cx="2525233" cy="2361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9F231-9930-E50B-C602-78CEEA2D0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21" y="2335038"/>
            <a:ext cx="3266053" cy="21913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57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spc="-40" dirty="0"/>
              <a:t>Reflecting on your leadership skills…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4FCFC-50BC-19F6-08B4-65E6A474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756" y="1319460"/>
            <a:ext cx="4060244" cy="491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DE6E96-9E85-90DA-0661-F5C61B3B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42157"/>
            <a:ext cx="6729291" cy="479568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‘What is it like to be on the receiving end of you?’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Recognise your own personal traits </a:t>
            </a:r>
          </a:p>
          <a:p>
            <a:pPr marL="1028700" lvl="1" indent="-342900"/>
            <a:r>
              <a:rPr lang="en-GB" sz="2400" dirty="0"/>
              <a:t>Merrill-Reid working styles</a:t>
            </a:r>
          </a:p>
          <a:p>
            <a:pPr marL="1028700" lvl="1" indent="-342900"/>
            <a:r>
              <a:rPr lang="en-GB" sz="2400" dirty="0"/>
              <a:t>Myers-Briggs Type Indicator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 your emotional intelligence: </a:t>
            </a:r>
          </a:p>
          <a:p>
            <a:pPr marL="1028700" lvl="1" indent="-342900"/>
            <a:r>
              <a:rPr lang="en-GB" sz="2400" dirty="0"/>
              <a:t>Self-awareness</a:t>
            </a:r>
          </a:p>
          <a:p>
            <a:pPr marL="1028700" lvl="1" indent="-342900"/>
            <a:r>
              <a:rPr lang="en-GB" sz="2400" dirty="0"/>
              <a:t>Self-management</a:t>
            </a:r>
          </a:p>
          <a:p>
            <a:pPr marL="1028700" lvl="1" indent="-342900"/>
            <a:r>
              <a:rPr lang="en-GB" sz="2400" dirty="0"/>
              <a:t>Social awareness</a:t>
            </a:r>
          </a:p>
          <a:p>
            <a:pPr marL="1028700" lvl="1" indent="-342900"/>
            <a:r>
              <a:rPr lang="en-GB" sz="2400" dirty="0"/>
              <a:t>Relationship management </a:t>
            </a:r>
          </a:p>
          <a:p>
            <a:pPr lvl="1" indent="0" algn="r">
              <a:buNone/>
            </a:pPr>
            <a:r>
              <a:rPr lang="en-GB" sz="2000" dirty="0"/>
              <a:t>(Goleman, 2000)</a:t>
            </a:r>
          </a:p>
          <a:p>
            <a:pPr lvl="1" indent="0" algn="r">
              <a:buNone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Peer feedback e.g 360/ Action Learning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49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92302-F85D-B168-903D-8079DBC0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561672"/>
            <a:ext cx="4520629" cy="37192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Leadership is a behaviour not a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can you develop your leadership pillar?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curious and focus on hearts and minds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Rock the boat, but don’t fall out!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E97C5-E77D-FF90-0E68-04487AA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DC7F9-AD75-E62B-2664-0DDDE259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46" y="1297186"/>
            <a:ext cx="6857818" cy="38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86A85-4143-672B-7A38-263745A67F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6649" y="1828046"/>
            <a:ext cx="6180138" cy="962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b="1" dirty="0">
                <a:latin typeface="+mn-lt"/>
                <a:ea typeface="+mn-ea"/>
                <a:cs typeface="+mn-cs"/>
              </a:rPr>
              <a:t>Any questions?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0BD4E-A337-47DD-4DC7-56861E2C6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667" y="3308429"/>
            <a:ext cx="6400800" cy="111140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For more info see the SW Faculty website: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2"/>
              </a:rPr>
              <a:t>Regional Faculty for Advancing Practice – South West - Advanced Practice (hee.nhs.uk)</a:t>
            </a:r>
            <a:endParaRPr lang="en-US" sz="2600" dirty="0"/>
          </a:p>
          <a:p>
            <a:pPr algn="r"/>
            <a:endParaRPr lang="en-GB" sz="2800" dirty="0"/>
          </a:p>
          <a:p>
            <a:endParaRPr lang="en-US" sz="26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F90CD-E712-481E-39D4-17ED51A0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30" y="6024090"/>
            <a:ext cx="2189878" cy="40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20C9B-BD0E-CC83-2BFB-DE9CD351952E}"/>
              </a:ext>
            </a:extLst>
          </p:cNvPr>
          <p:cNvSpPr txBox="1"/>
          <p:nvPr/>
        </p:nvSpPr>
        <p:spPr>
          <a:xfrm>
            <a:off x="2671832" y="5495454"/>
            <a:ext cx="283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hlinkClick r:id="rId4"/>
              </a:rPr>
              <a:t>Simon.ingram2@nhs.net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1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8CDDE-81C4-6854-2F36-648A2B54CC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205" y="770284"/>
            <a:ext cx="8671667" cy="13963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Regional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72085-C499-E2E8-B206-AFEA2DFDB174}"/>
              </a:ext>
            </a:extLst>
          </p:cNvPr>
          <p:cNvSpPr txBox="1"/>
          <p:nvPr/>
        </p:nvSpPr>
        <p:spPr>
          <a:xfrm>
            <a:off x="6360161" y="2025876"/>
            <a:ext cx="5650563" cy="403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Regional Faculties work on a local level to:</a:t>
            </a:r>
          </a:p>
          <a:p>
            <a:pPr marL="173034" marR="0" lvl="0" indent="-173034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Educate employers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about advanced practice</a:t>
            </a:r>
          </a:p>
          <a:p>
            <a:pPr marL="173034" marR="0" lvl="0" indent="-173034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Drive positive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workforce change</a:t>
            </a:r>
          </a:p>
          <a:p>
            <a:pPr marL="173034" marR="0" lvl="0" indent="-173034" defTabSz="4572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Identify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workforce demand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 workforce planning </a:t>
            </a:r>
          </a:p>
          <a:p>
            <a:pPr marL="173034" marR="0" lvl="0" indent="-173034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Fund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quality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education and training</a:t>
            </a:r>
          </a:p>
          <a:p>
            <a:pPr marL="173034" marR="0" lvl="0" indent="-173034" defTabSz="4572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Optimise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clinical training, supervision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assessment</a:t>
            </a:r>
          </a:p>
          <a:p>
            <a:pPr marL="173034" marR="0" lvl="0" indent="-173034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HEE funded trainees</a:t>
            </a:r>
          </a:p>
          <a:p>
            <a:pPr marL="173034" marR="0" lvl="0" indent="-173034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communities of practice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DB24F-D5A4-52F3-B486-9531C5F3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2" y="2166670"/>
            <a:ext cx="5650563" cy="23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>
            <a:extLst>
              <a:ext uri="{FF2B5EF4-FFF2-40B4-BE49-F238E27FC236}">
                <a16:creationId xmlns:a16="http://schemas.microsoft.com/office/drawing/2014/main" id="{F5D0124E-7715-A55B-3024-54A0CA90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57357" y="574046"/>
            <a:ext cx="1198479" cy="781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7" y="0"/>
                </a:moveTo>
                <a:cubicBezTo>
                  <a:pt x="1891" y="0"/>
                  <a:pt x="1420" y="2"/>
                  <a:pt x="1106" y="178"/>
                </a:cubicBezTo>
                <a:cubicBezTo>
                  <a:pt x="653" y="400"/>
                  <a:pt x="298" y="878"/>
                  <a:pt x="133" y="1486"/>
                </a:cubicBezTo>
                <a:cubicBezTo>
                  <a:pt x="2" y="1909"/>
                  <a:pt x="0" y="2541"/>
                  <a:pt x="0" y="3597"/>
                </a:cubicBezTo>
                <a:lnTo>
                  <a:pt x="0" y="17999"/>
                </a:lnTo>
                <a:cubicBezTo>
                  <a:pt x="0" y="19055"/>
                  <a:pt x="2" y="19691"/>
                  <a:pt x="133" y="20114"/>
                </a:cubicBezTo>
                <a:cubicBezTo>
                  <a:pt x="298" y="20722"/>
                  <a:pt x="653" y="21200"/>
                  <a:pt x="1106" y="21422"/>
                </a:cubicBezTo>
                <a:cubicBezTo>
                  <a:pt x="1420" y="21598"/>
                  <a:pt x="1891" y="21600"/>
                  <a:pt x="2677" y="21600"/>
                </a:cubicBezTo>
                <a:lnTo>
                  <a:pt x="4955" y="21600"/>
                </a:lnTo>
                <a:lnTo>
                  <a:pt x="1439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398" y="0"/>
                </a:lnTo>
                <a:lnTo>
                  <a:pt x="4955" y="0"/>
                </a:lnTo>
                <a:lnTo>
                  <a:pt x="2677" y="0"/>
                </a:lnTo>
                <a:close/>
              </a:path>
            </a:pathLst>
          </a:custGeom>
          <a:solidFill>
            <a:srgbClr val="00A9C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78A0AD8E-9052-F89A-B6BD-17BC71692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V="1">
            <a:off x="5573999" y="6250876"/>
            <a:ext cx="1044000" cy="739839"/>
          </a:xfrm>
          <a:prstGeom prst="roundRect">
            <a:avLst>
              <a:gd name="adj" fmla="val 9386"/>
            </a:avLst>
          </a:prstGeom>
          <a:solidFill>
            <a:srgbClr val="03A49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A73E3F9-EE3F-6447-10E0-786DFE12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45" y="484591"/>
            <a:ext cx="9322901" cy="52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0F33F-3913-1BEE-972C-9DCF0215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2" y="341640"/>
            <a:ext cx="11404154" cy="865186"/>
          </a:xfrm>
        </p:spPr>
        <p:txBody>
          <a:bodyPr/>
          <a:lstStyle/>
          <a:p>
            <a:r>
              <a:rPr lang="en-GB" dirty="0"/>
              <a:t>Continuum of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CB899-F3FD-C23A-05C4-EE9BE307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117971"/>
            <a:ext cx="11020425" cy="3590925"/>
          </a:xfrm>
          <a:prstGeom prst="rect">
            <a:avLst/>
          </a:prstGeom>
        </p:spPr>
      </p:pic>
      <p:graphicFrame>
        <p:nvGraphicFramePr>
          <p:cNvPr id="10" name="Table 19">
            <a:extLst>
              <a:ext uri="{FF2B5EF4-FFF2-40B4-BE49-F238E27FC236}">
                <a16:creationId xmlns:a16="http://schemas.microsoft.com/office/drawing/2014/main" id="{7650F098-08BE-B0D1-46D3-A28235775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64529"/>
              </p:ext>
            </p:extLst>
          </p:nvPr>
        </p:nvGraphicFramePr>
        <p:xfrm>
          <a:off x="297762" y="4833446"/>
          <a:ext cx="10929071" cy="1561993"/>
        </p:xfrm>
        <a:graphic>
          <a:graphicData uri="http://schemas.openxmlformats.org/drawingml/2006/table">
            <a:tbl>
              <a:tblPr firstCol="1" bandRow="1"/>
              <a:tblGrid>
                <a:gridCol w="1141262">
                  <a:extLst>
                    <a:ext uri="{9D8B030D-6E8A-4147-A177-3AD203B41FA5}">
                      <a16:colId xmlns:a16="http://schemas.microsoft.com/office/drawing/2014/main" val="3391379652"/>
                    </a:ext>
                  </a:extLst>
                </a:gridCol>
                <a:gridCol w="1901777">
                  <a:extLst>
                    <a:ext uri="{9D8B030D-6E8A-4147-A177-3AD203B41FA5}">
                      <a16:colId xmlns:a16="http://schemas.microsoft.com/office/drawing/2014/main" val="2363928779"/>
                    </a:ext>
                  </a:extLst>
                </a:gridCol>
                <a:gridCol w="1971508">
                  <a:extLst>
                    <a:ext uri="{9D8B030D-6E8A-4147-A177-3AD203B41FA5}">
                      <a16:colId xmlns:a16="http://schemas.microsoft.com/office/drawing/2014/main" val="879531727"/>
                    </a:ext>
                  </a:extLst>
                </a:gridCol>
                <a:gridCol w="1971508">
                  <a:extLst>
                    <a:ext uri="{9D8B030D-6E8A-4147-A177-3AD203B41FA5}">
                      <a16:colId xmlns:a16="http://schemas.microsoft.com/office/drawing/2014/main" val="4192189575"/>
                    </a:ext>
                  </a:extLst>
                </a:gridCol>
                <a:gridCol w="1971508">
                  <a:extLst>
                    <a:ext uri="{9D8B030D-6E8A-4147-A177-3AD203B41FA5}">
                      <a16:colId xmlns:a16="http://schemas.microsoft.com/office/drawing/2014/main" val="4142540212"/>
                    </a:ext>
                  </a:extLst>
                </a:gridCol>
                <a:gridCol w="1971508">
                  <a:extLst>
                    <a:ext uri="{9D8B030D-6E8A-4147-A177-3AD203B41FA5}">
                      <a16:colId xmlns:a16="http://schemas.microsoft.com/office/drawing/2014/main" val="1844645239"/>
                    </a:ext>
                  </a:extLst>
                </a:gridCol>
              </a:tblGrid>
              <a:tr h="6704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Example Job roles: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Rehab Assistant/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Fitness Instructor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Rotational Physiotherapist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Clinical Specialist Physiotherapist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Advanced Practitioner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Consultant Physiotherapist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250639"/>
                  </a:ext>
                </a:extLst>
              </a:tr>
              <a:tr h="7218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Useful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Framework/ resources: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Allied Health Professions’ Support Worker Competency, Education, and Career Development Framework</a:t>
                      </a:r>
                      <a:endParaRPr lang="en-GB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HEE enhanced practitioner framework</a:t>
                      </a:r>
                      <a:r>
                        <a:rPr lang="en-GB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and </a:t>
                      </a: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FAQ</a:t>
                      </a:r>
                      <a:r>
                        <a:rPr lang="en-GB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MSK Roadmap</a:t>
                      </a:r>
                      <a:endParaRPr lang="en-GB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HEE multiprofessional advanced practice framework (2017</a:t>
                      </a: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en-GB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ePortfolio route</a:t>
                      </a:r>
                      <a:r>
                        <a:rPr lang="en-GB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HEE multi professional consultant-level practice capability and impact framework</a:t>
                      </a:r>
                      <a:endParaRPr lang="en-GB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3153"/>
                  </a:ext>
                </a:extLst>
              </a:tr>
            </a:tbl>
          </a:graphicData>
        </a:graphic>
      </p:graphicFrame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E41429C2-6E11-71D9-9944-AA739260038C}"/>
              </a:ext>
            </a:extLst>
          </p:cNvPr>
          <p:cNvSpPr/>
          <p:nvPr/>
        </p:nvSpPr>
        <p:spPr>
          <a:xfrm>
            <a:off x="702527" y="2486722"/>
            <a:ext cx="11020425" cy="94227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628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C88B7-CE11-184A-B64F-FAA8B43FD1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6671" y="1933701"/>
            <a:ext cx="8294103" cy="2511840"/>
          </a:xfrm>
        </p:spPr>
        <p:txBody>
          <a:bodyPr/>
          <a:lstStyle/>
          <a:p>
            <a:pPr lvl="0"/>
            <a:r>
              <a:rPr lang="en-GB" sz="4000" dirty="0"/>
              <a:t>“Leadership is a process whereby an individual influences a group to achieve a common goal.”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7E3BF-D70C-A747-8CF4-7259DB1EA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0925" y="4445541"/>
            <a:ext cx="3890150" cy="896938"/>
          </a:xfrm>
        </p:spPr>
        <p:txBody>
          <a:bodyPr>
            <a:normAutofit/>
          </a:bodyPr>
          <a:lstStyle/>
          <a:p>
            <a:pPr marL="144000" indent="-144000"/>
            <a:r>
              <a:rPr lang="en-GB" b="1" dirty="0"/>
              <a:t>(Northouse, 2019)</a:t>
            </a:r>
          </a:p>
        </p:txBody>
      </p:sp>
    </p:spTree>
    <p:extLst>
      <p:ext uri="{BB962C8B-B14F-4D97-AF65-F5344CB8AC3E}">
        <p14:creationId xmlns:p14="http://schemas.microsoft.com/office/powerpoint/2010/main" val="1823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spc="-40" dirty="0"/>
              <a:t>So what does leadership look like?</a:t>
            </a:r>
          </a:p>
        </p:txBody>
      </p:sp>
      <p:pic>
        <p:nvPicPr>
          <p:cNvPr id="8" name="Online Media 7" title="Leadership From A Dancing Guy">
            <a:hlinkClick r:id="" action="ppaction://media"/>
            <a:extLst>
              <a:ext uri="{FF2B5EF4-FFF2-40B4-BE49-F238E27FC236}">
                <a16:creationId xmlns:a16="http://schemas.microsoft.com/office/drawing/2014/main" id="{DE1F32F2-670C-B39A-CB22-0AF5CFC7B2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0079" y="1730189"/>
            <a:ext cx="6802943" cy="38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543A8E-1865-A949-8CB9-EACCA7BB8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19554">
            <a:off x="7717466" y="1358476"/>
            <a:ext cx="2905042" cy="405196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D0F33F-3913-1BEE-972C-9DCF0215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Practice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995FBE1-A8C4-9CFC-D4A7-C2B39CFC10AD}"/>
              </a:ext>
            </a:extLst>
          </p:cNvPr>
          <p:cNvSpPr txBox="1">
            <a:spLocks/>
          </p:cNvSpPr>
          <p:nvPr/>
        </p:nvSpPr>
        <p:spPr>
          <a:xfrm>
            <a:off x="432000" y="1764126"/>
            <a:ext cx="11088000" cy="4113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Underpins education at AP level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4 pillars:</a:t>
            </a:r>
          </a:p>
          <a:p>
            <a:pPr marL="1028700" lvl="1" indent="-342900"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Clinical Practice </a:t>
            </a:r>
          </a:p>
          <a:p>
            <a:pPr marL="1028700" lvl="1" indent="-342900"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Leadership + management</a:t>
            </a:r>
          </a:p>
          <a:p>
            <a:pPr marL="1028700" lvl="1" indent="-342900"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Education</a:t>
            </a:r>
          </a:p>
          <a:p>
            <a:pPr marL="1028700" lvl="1" indent="-342900"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Research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NB. Pillars rarely occur in isolation!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50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F6869-709D-CE99-B77A-5209533F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or Management?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6CBAF-440C-27F4-0C8F-A5EB2FBF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02" y="1543765"/>
            <a:ext cx="9337550" cy="42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69E30A9-A0EC-C452-9A68-470833946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85242"/>
              </p:ext>
            </p:extLst>
          </p:nvPr>
        </p:nvGraphicFramePr>
        <p:xfrm>
          <a:off x="2285199" y="1297186"/>
          <a:ext cx="7173132" cy="490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8CEE45F-8062-74B0-8EC8-C3B48D32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and Management Pillar</a:t>
            </a:r>
          </a:p>
        </p:txBody>
      </p:sp>
    </p:spTree>
    <p:extLst>
      <p:ext uri="{BB962C8B-B14F-4D97-AF65-F5344CB8AC3E}">
        <p14:creationId xmlns:p14="http://schemas.microsoft.com/office/powerpoint/2010/main" val="37301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578f25-4d6e-4d4b-93b5-68c0610bc2f6" xsi:nil="true"/>
    <lcf76f155ced4ddcb4097134ff3c332f xmlns="f51a84ac-5ef7-4b0b-bd71-e269097bd15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DAB8732D9F3418856D0D9676F2821" ma:contentTypeVersion="13" ma:contentTypeDescription="Create a new document." ma:contentTypeScope="" ma:versionID="b8380d43b613c3546f8f6d0a7f88db21">
  <xsd:schema xmlns:xsd="http://www.w3.org/2001/XMLSchema" xmlns:xs="http://www.w3.org/2001/XMLSchema" xmlns:p="http://schemas.microsoft.com/office/2006/metadata/properties" xmlns:ns2="f51a84ac-5ef7-4b0b-bd71-e269097bd152" xmlns:ns3="d1578f25-4d6e-4d4b-93b5-68c0610bc2f6" targetNamespace="http://schemas.microsoft.com/office/2006/metadata/properties" ma:root="true" ma:fieldsID="83b01e3544506da71653f769592a4a33" ns2:_="" ns3:_="">
    <xsd:import namespace="f51a84ac-5ef7-4b0b-bd71-e269097bd152"/>
    <xsd:import namespace="d1578f25-4d6e-4d4b-93b5-68c0610bc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a84ac-5ef7-4b0b-bd71-e269097bd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78f25-4d6e-4d4b-93b5-68c0610bc2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09e931-96c1-4ec4-9308-05dd5fca9439}" ma:internalName="TaxCatchAll" ma:showField="CatchAllData" ma:web="d1578f25-4d6e-4d4b-93b5-68c0610bc2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B3C52-C4E5-4003-8240-632FDE102EA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d1578f25-4d6e-4d4b-93b5-68c0610bc2f6"/>
    <ds:schemaRef ds:uri="http://schemas.microsoft.com/office/infopath/2007/PartnerControls"/>
    <ds:schemaRef ds:uri="http://www.w3.org/XML/1998/namespace"/>
    <ds:schemaRef ds:uri="http://purl.org/dc/terms/"/>
    <ds:schemaRef ds:uri="f51a84ac-5ef7-4b0b-bd71-e269097bd152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4AC974-C551-49A4-A00C-D0A6BD0C2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a84ac-5ef7-4b0b-bd71-e269097bd152"/>
    <ds:schemaRef ds:uri="d1578f25-4d6e-4d4b-93b5-68c0610bc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NHSD-Refresh-Theme-NOV1120B</Template>
  <TotalTime>5223</TotalTime>
  <Words>839</Words>
  <Application>Microsoft Office PowerPoint</Application>
  <PresentationFormat>Widescreen</PresentationFormat>
  <Paragraphs>140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Frutiger W01</vt:lpstr>
      <vt:lpstr>Helvetica Neue Medium</vt:lpstr>
      <vt:lpstr>NHSD-Refresh-Theme-NOV1120B</vt:lpstr>
      <vt:lpstr>The Leadership Pillar</vt:lpstr>
      <vt:lpstr>A Regional Approach</vt:lpstr>
      <vt:lpstr>PowerPoint Presentation</vt:lpstr>
      <vt:lpstr>Continuum of practice</vt:lpstr>
      <vt:lpstr>PowerPoint Presentation</vt:lpstr>
      <vt:lpstr>So what does leadership look like?</vt:lpstr>
      <vt:lpstr>Advanced Practice</vt:lpstr>
      <vt:lpstr>Leadership or Management?</vt:lpstr>
      <vt:lpstr>Leadership and Management Pillar</vt:lpstr>
      <vt:lpstr>Examples of Leadership in Advanced Practice </vt:lpstr>
      <vt:lpstr>Leadership in action across SW</vt:lpstr>
      <vt:lpstr>Leading change…</vt:lpstr>
      <vt:lpstr>Systems thinking</vt:lpstr>
      <vt:lpstr>Developing your leadership pillar</vt:lpstr>
      <vt:lpstr>Reflecting on your leadership skills…</vt:lpstr>
      <vt:lpstr>Summary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Gregory Wye</dc:creator>
  <cp:lastModifiedBy>Mindy Dalloway</cp:lastModifiedBy>
  <cp:revision>91</cp:revision>
  <dcterms:created xsi:type="dcterms:W3CDTF">2020-11-30T10:49:03Z</dcterms:created>
  <dcterms:modified xsi:type="dcterms:W3CDTF">2023-10-03T10:42:29Z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0x010100D58DAB8732D9F3418856D0D9676F2821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