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 id="2147483723" r:id="rId5"/>
    <p:sldMasterId id="2147483727" r:id="rId6"/>
    <p:sldMasterId id="2147483660" r:id="rId7"/>
    <p:sldMasterId id="2147483648" r:id="rId8"/>
  </p:sldMasterIdLst>
  <p:notesMasterIdLst>
    <p:notesMasterId r:id="rId33"/>
  </p:notesMasterIdLst>
  <p:sldIdLst>
    <p:sldId id="256" r:id="rId9"/>
    <p:sldId id="257" r:id="rId10"/>
    <p:sldId id="282" r:id="rId11"/>
    <p:sldId id="273" r:id="rId12"/>
    <p:sldId id="261" r:id="rId13"/>
    <p:sldId id="281" r:id="rId14"/>
    <p:sldId id="286" r:id="rId15"/>
    <p:sldId id="263" r:id="rId16"/>
    <p:sldId id="296" r:id="rId17"/>
    <p:sldId id="264" r:id="rId18"/>
    <p:sldId id="295" r:id="rId19"/>
    <p:sldId id="279" r:id="rId20"/>
    <p:sldId id="287" r:id="rId21"/>
    <p:sldId id="288" r:id="rId22"/>
    <p:sldId id="284" r:id="rId23"/>
    <p:sldId id="290" r:id="rId24"/>
    <p:sldId id="259" r:id="rId25"/>
    <p:sldId id="294" r:id="rId26"/>
    <p:sldId id="280" r:id="rId27"/>
    <p:sldId id="283" r:id="rId28"/>
    <p:sldId id="289" r:id="rId29"/>
    <p:sldId id="291" r:id="rId30"/>
    <p:sldId id="262" r:id="rId31"/>
    <p:sldId id="297"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8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C69006-6947-4D7B-966C-854B43F270C7}" v="66" dt="2023-05-10T21:28:41.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7" autoAdjust="0"/>
    <p:restoredTop sz="94660"/>
  </p:normalViewPr>
  <p:slideViewPr>
    <p:cSldViewPr snapToGrid="0">
      <p:cViewPr varScale="1">
        <p:scale>
          <a:sx n="62" d="100"/>
          <a:sy n="62" d="100"/>
        </p:scale>
        <p:origin x="1364" y="56"/>
      </p:cViewPr>
      <p:guideLst>
        <p:guide orient="horz" pos="2160"/>
        <p:guide pos="81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A1F66-D175-44EB-9761-9FE51A641F8E}"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88941F9-DE2A-4E08-8F74-DE9B3485FBA7}" type="pres">
      <dgm:prSet presAssocID="{512A1F66-D175-44EB-9761-9FE51A641F8E}" presName="Name0" presStyleCnt="0">
        <dgm:presLayoutVars>
          <dgm:dir/>
          <dgm:animLvl val="lvl"/>
          <dgm:resizeHandles val="exact"/>
        </dgm:presLayoutVars>
      </dgm:prSet>
      <dgm:spPr/>
    </dgm:pt>
  </dgm:ptLst>
  <dgm:cxnLst>
    <dgm:cxn modelId="{AC83BA9C-3464-47C5-88F7-A49512A9D28E}" type="presOf" srcId="{512A1F66-D175-44EB-9761-9FE51A641F8E}" destId="{C88941F9-DE2A-4E08-8F74-DE9B3485FBA7}"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BCD99D-7823-2DC1-1E3A-88AEC0E9C0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F6B784ED-C13A-2609-4CAB-B0B60901B8A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99F28205-679E-4038-9229-2B20F6B68E58}" type="datetimeFigureOut">
              <a:rPr lang="en-GB"/>
              <a:pPr>
                <a:defRPr/>
              </a:pPr>
              <a:t>09/05/2023</a:t>
            </a:fld>
            <a:endParaRPr lang="en-GB"/>
          </a:p>
        </p:txBody>
      </p:sp>
      <p:sp>
        <p:nvSpPr>
          <p:cNvPr id="4" name="Slide Image Placeholder 3">
            <a:extLst>
              <a:ext uri="{FF2B5EF4-FFF2-40B4-BE49-F238E27FC236}">
                <a16:creationId xmlns:a16="http://schemas.microsoft.com/office/drawing/2014/main" id="{2F125BC4-6E36-950B-40FC-5B97CCBE0E8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EDF4AD2-D956-0006-4F22-5E64732E76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C5980B5-1A10-0993-CA4F-E634EF53473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C6C8EBF6-B5DF-17ED-EE56-1E1AB2AE870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DAB070C1-EEF9-4727-81E1-9F8DF04825F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4C01AF61-0F82-49D1-BED6-100A26A56F5C}" type="slidenum">
              <a:rPr lang="en-GB" smtClean="0"/>
              <a:t>7</a:t>
            </a:fld>
            <a:endParaRPr lang="en-GB"/>
          </a:p>
        </p:txBody>
      </p:sp>
    </p:spTree>
    <p:extLst>
      <p:ext uri="{BB962C8B-B14F-4D97-AF65-F5344CB8AC3E}">
        <p14:creationId xmlns:p14="http://schemas.microsoft.com/office/powerpoint/2010/main" val="208629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data to drive improvement and demonstrate impact </a:t>
            </a:r>
            <a:endParaRPr lang="en-GB" dirty="0"/>
          </a:p>
        </p:txBody>
      </p:sp>
      <p:sp>
        <p:nvSpPr>
          <p:cNvPr id="4" name="Slide Number Placeholder 3"/>
          <p:cNvSpPr>
            <a:spLocks noGrp="1"/>
          </p:cNvSpPr>
          <p:nvPr>
            <p:ph type="sldNum" sz="quarter" idx="5"/>
          </p:nvPr>
        </p:nvSpPr>
        <p:spPr/>
        <p:txBody>
          <a:bodyPr/>
          <a:lstStyle/>
          <a:p>
            <a:fld id="{B86133A6-320F-4B4A-8F54-E153E6E5E7D4}" type="slidenum">
              <a:rPr lang="en-GB" smtClean="0"/>
              <a:t>18</a:t>
            </a:fld>
            <a:endParaRPr lang="en-GB"/>
          </a:p>
        </p:txBody>
      </p:sp>
    </p:spTree>
    <p:extLst>
      <p:ext uri="{BB962C8B-B14F-4D97-AF65-F5344CB8AC3E}">
        <p14:creationId xmlns:p14="http://schemas.microsoft.com/office/powerpoint/2010/main" val="245470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4" name="Slide Number Placeholder 3"/>
          <p:cNvSpPr>
            <a:spLocks noGrp="1"/>
          </p:cNvSpPr>
          <p:nvPr>
            <p:ph type="sldNum" sz="quarter" idx="5"/>
          </p:nvPr>
        </p:nvSpPr>
        <p:spPr/>
        <p:txBody>
          <a:bodyPr/>
          <a:lstStyle/>
          <a:p>
            <a:fld id="{B86133A6-320F-4B4A-8F54-E153E6E5E7D4}" type="slidenum">
              <a:rPr lang="en-GB" smtClean="0"/>
              <a:t>22</a:t>
            </a:fld>
            <a:endParaRPr lang="en-GB"/>
          </a:p>
        </p:txBody>
      </p:sp>
      <p:sp>
        <p:nvSpPr>
          <p:cNvPr id="6" name="Notes Placeholder 5">
            <a:extLst>
              <a:ext uri="{FF2B5EF4-FFF2-40B4-BE49-F238E27FC236}">
                <a16:creationId xmlns:a16="http://schemas.microsoft.com/office/drawing/2014/main" id="{F226DD46-6D55-8AF6-8196-EE66524B0D92}"/>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88020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6133A6-320F-4B4A-8F54-E153E6E5E7D4}" type="slidenum">
              <a:rPr lang="en-GB" smtClean="0"/>
              <a:t>9</a:t>
            </a:fld>
            <a:endParaRPr lang="en-GB"/>
          </a:p>
        </p:txBody>
      </p:sp>
    </p:spTree>
    <p:extLst>
      <p:ext uri="{BB962C8B-B14F-4D97-AF65-F5344CB8AC3E}">
        <p14:creationId xmlns:p14="http://schemas.microsoft.com/office/powerpoint/2010/main" val="125606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99EA5BA-EA98-C004-A470-7DCCA96B3E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FB02B77-9BEE-7BF8-FFC7-9A969E2A5D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solidFill>
                  <a:srgbClr val="000000"/>
                </a:solidFill>
              </a:rPr>
              <a:t>PARP documentation to be completed 4-weeks prior to PARP date for review by a representative of the school, e.g., ADA or Quality Lead, etc., as well as the QMO. Dean of School, or nominated representative, recommends (or doesn't) the academic case for approval by completing the School Academic Approval form (SAA). </a:t>
            </a:r>
          </a:p>
        </p:txBody>
      </p:sp>
      <p:sp>
        <p:nvSpPr>
          <p:cNvPr id="23556" name="Slide Number Placeholder 3">
            <a:extLst>
              <a:ext uri="{FF2B5EF4-FFF2-40B4-BE49-F238E27FC236}">
                <a16:creationId xmlns:a16="http://schemas.microsoft.com/office/drawing/2014/main" id="{33D677C1-89C4-BA08-4F60-0B523314C4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EE48455-4400-49BF-9810-C64719D94E70}" type="slidenum">
              <a:rPr lang="en-GB" altLang="en-US"/>
              <a:pPr/>
              <a:t>10</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6133A6-320F-4B4A-8F54-E153E6E5E7D4}" type="slidenum">
              <a:rPr lang="en-GB" smtClean="0"/>
              <a:t>11</a:t>
            </a:fld>
            <a:endParaRPr lang="en-GB"/>
          </a:p>
        </p:txBody>
      </p:sp>
    </p:spTree>
    <p:extLst>
      <p:ext uri="{BB962C8B-B14F-4D97-AF65-F5344CB8AC3E}">
        <p14:creationId xmlns:p14="http://schemas.microsoft.com/office/powerpoint/2010/main" val="169052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216346-BE29-3490-67F0-0958332630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A8635E5-5D93-3689-D862-CE4804EE96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16388" name="Slide Number Placeholder 3">
            <a:extLst>
              <a:ext uri="{FF2B5EF4-FFF2-40B4-BE49-F238E27FC236}">
                <a16:creationId xmlns:a16="http://schemas.microsoft.com/office/drawing/2014/main" id="{BA9AAE9A-120E-119E-15A3-4B7340853B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5C08B50-F243-46A7-9E2D-66A2D21EA065}" type="slidenum">
              <a:rPr lang="en-GB" altLang="en-US"/>
              <a:pPr/>
              <a:t>12</a:t>
            </a:fld>
            <a:endParaRPr lang="en-GB" altLang="en-US"/>
          </a:p>
        </p:txBody>
      </p:sp>
    </p:spTree>
    <p:extLst>
      <p:ext uri="{BB962C8B-B14F-4D97-AF65-F5344CB8AC3E}">
        <p14:creationId xmlns:p14="http://schemas.microsoft.com/office/powerpoint/2010/main" val="87414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anose="020B0600070205080204" pitchFamily="34" charset="-128"/>
              </a:rPr>
              <a:t>These images show </a:t>
            </a:r>
            <a:r>
              <a:rPr lang="en-GB" altLang="en-US">
                <a:ea typeface="ＭＳ Ｐゴシック" panose="020B0600070205080204" pitchFamily="34" charset="-128"/>
              </a:rPr>
              <a:t>examples of simulation-based </a:t>
            </a:r>
            <a:r>
              <a:rPr lang="en-GB" altLang="en-US" dirty="0">
                <a:ea typeface="ＭＳ Ｐゴシック" panose="020B0600070205080204" pitchFamily="34" charset="-128"/>
              </a:rPr>
              <a:t>education:</a:t>
            </a:r>
          </a:p>
          <a:p>
            <a:r>
              <a:rPr lang="en-GB" altLang="en-US" dirty="0">
                <a:ea typeface="ＭＳ Ｐゴシック" panose="020B0600070205080204" pitchFamily="34" charset="-128"/>
              </a:rPr>
              <a:t>Clockwise from top left:</a:t>
            </a:r>
          </a:p>
          <a:p>
            <a:r>
              <a:rPr lang="en-GB" altLang="en-US" dirty="0">
                <a:ea typeface="ＭＳ Ｐゴシック" panose="020B0600070205080204" pitchFamily="34" charset="-128"/>
              </a:rPr>
              <a:t>1. Age suits – immersive experiential age simulation (empathy development)</a:t>
            </a:r>
          </a:p>
          <a:p>
            <a:r>
              <a:rPr lang="en-GB" altLang="en-US" dirty="0">
                <a:ea typeface="ＭＳ Ｐゴシック" panose="020B0600070205080204" pitchFamily="34" charset="-128"/>
              </a:rPr>
              <a:t>2. Simulation with embedded human simulated patient (SP)</a:t>
            </a:r>
          </a:p>
          <a:p>
            <a:r>
              <a:rPr lang="en-GB" altLang="en-US" dirty="0">
                <a:ea typeface="ＭＳ Ｐゴシック" panose="020B0600070205080204" pitchFamily="34" charset="-128"/>
              </a:rPr>
              <a:t>3. Augmented reality heart (used for visualisation)</a:t>
            </a:r>
          </a:p>
          <a:p>
            <a:r>
              <a:rPr lang="en-GB" altLang="en-US" dirty="0">
                <a:ea typeface="ＭＳ Ｐゴシック" panose="020B0600070205080204" pitchFamily="34" charset="-128"/>
              </a:rPr>
              <a:t>4. Virtual knee joint</a:t>
            </a:r>
          </a:p>
          <a:p>
            <a:r>
              <a:rPr lang="en-GB" altLang="en-US" dirty="0">
                <a:ea typeface="ＭＳ Ｐゴシック" panose="020B0600070205080204" pitchFamily="34" charset="-128"/>
              </a:rPr>
              <a:t>5. Virtual reality (VR) used for rehabilitation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spcBef>
                <a:spcPct val="30000"/>
              </a:spcBef>
              <a:defRPr sz="900">
                <a:solidFill>
                  <a:schemeClr val="tx1"/>
                </a:solidFill>
                <a:latin typeface="Calibri" panose="020F0502020204030204" pitchFamily="34" charset="0"/>
                <a:ea typeface="ＭＳ Ｐゴシック" panose="020B0600070205080204" pitchFamily="34" charset="-128"/>
              </a:defRPr>
            </a:lvl1pPr>
            <a:lvl2pPr marL="742950" indent="-285750" defTabSz="896938">
              <a:spcBef>
                <a:spcPct val="30000"/>
              </a:spcBef>
              <a:defRPr sz="900">
                <a:solidFill>
                  <a:schemeClr val="tx1"/>
                </a:solidFill>
                <a:latin typeface="Calibri" panose="020F0502020204030204" pitchFamily="34" charset="0"/>
                <a:ea typeface="ＭＳ Ｐゴシック" panose="020B0600070205080204" pitchFamily="34" charset="-128"/>
              </a:defRPr>
            </a:lvl2pPr>
            <a:lvl3pPr marL="1143000" indent="-228600" defTabSz="896938">
              <a:spcBef>
                <a:spcPct val="30000"/>
              </a:spcBef>
              <a:defRPr sz="900">
                <a:solidFill>
                  <a:schemeClr val="tx1"/>
                </a:solidFill>
                <a:latin typeface="Calibri" panose="020F0502020204030204" pitchFamily="34" charset="0"/>
                <a:ea typeface="ＭＳ Ｐゴシック" panose="020B0600070205080204" pitchFamily="34" charset="-128"/>
              </a:defRPr>
            </a:lvl3pPr>
            <a:lvl4pPr marL="1600200" indent="-228600" defTabSz="896938">
              <a:spcBef>
                <a:spcPct val="30000"/>
              </a:spcBef>
              <a:defRPr sz="900">
                <a:solidFill>
                  <a:schemeClr val="tx1"/>
                </a:solidFill>
                <a:latin typeface="Calibri" panose="020F0502020204030204" pitchFamily="34" charset="0"/>
                <a:ea typeface="ＭＳ Ｐゴシック" panose="020B0600070205080204" pitchFamily="34" charset="-128"/>
              </a:defRPr>
            </a:lvl4pPr>
            <a:lvl5pPr marL="2057400" indent="-228600" defTabSz="896938">
              <a:spcBef>
                <a:spcPct val="30000"/>
              </a:spcBef>
              <a:defRPr sz="900">
                <a:solidFill>
                  <a:schemeClr val="tx1"/>
                </a:solidFill>
                <a:latin typeface="Calibri" panose="020F0502020204030204" pitchFamily="34" charset="0"/>
                <a:ea typeface="ＭＳ Ｐゴシック" panose="020B0600070205080204" pitchFamily="34" charset="-128"/>
              </a:defRPr>
            </a:lvl5pPr>
            <a:lvl6pPr marL="2514600" indent="-228600" defTabSz="896938" eaLnBrk="0" fontAlgn="base" hangingPunct="0">
              <a:spcBef>
                <a:spcPct val="30000"/>
              </a:spcBef>
              <a:spcAft>
                <a:spcPct val="0"/>
              </a:spcAft>
              <a:defRPr sz="900">
                <a:solidFill>
                  <a:schemeClr val="tx1"/>
                </a:solidFill>
                <a:latin typeface="Calibri" panose="020F0502020204030204" pitchFamily="34" charset="0"/>
                <a:ea typeface="ＭＳ Ｐゴシック" panose="020B0600070205080204" pitchFamily="34" charset="-128"/>
              </a:defRPr>
            </a:lvl6pPr>
            <a:lvl7pPr marL="2971800" indent="-228600" defTabSz="896938" eaLnBrk="0" fontAlgn="base" hangingPunct="0">
              <a:spcBef>
                <a:spcPct val="30000"/>
              </a:spcBef>
              <a:spcAft>
                <a:spcPct val="0"/>
              </a:spcAft>
              <a:defRPr sz="900">
                <a:solidFill>
                  <a:schemeClr val="tx1"/>
                </a:solidFill>
                <a:latin typeface="Calibri" panose="020F0502020204030204" pitchFamily="34" charset="0"/>
                <a:ea typeface="ＭＳ Ｐゴシック" panose="020B0600070205080204" pitchFamily="34" charset="-128"/>
              </a:defRPr>
            </a:lvl7pPr>
            <a:lvl8pPr marL="3429000" indent="-228600" defTabSz="896938" eaLnBrk="0" fontAlgn="base" hangingPunct="0">
              <a:spcBef>
                <a:spcPct val="30000"/>
              </a:spcBef>
              <a:spcAft>
                <a:spcPct val="0"/>
              </a:spcAft>
              <a:defRPr sz="900">
                <a:solidFill>
                  <a:schemeClr val="tx1"/>
                </a:solidFill>
                <a:latin typeface="Calibri" panose="020F0502020204030204" pitchFamily="34" charset="0"/>
                <a:ea typeface="ＭＳ Ｐゴシック" panose="020B0600070205080204" pitchFamily="34" charset="-128"/>
              </a:defRPr>
            </a:lvl8pPr>
            <a:lvl9pPr marL="3886200" indent="-228600" defTabSz="896938" eaLnBrk="0" fontAlgn="base" hangingPunct="0">
              <a:spcBef>
                <a:spcPct val="30000"/>
              </a:spcBef>
              <a:spcAft>
                <a:spcPct val="0"/>
              </a:spcAft>
              <a:defRPr sz="9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A5EB66E-1C94-444E-921B-CB5E66887601}" type="slidenum">
              <a:rPr lang="en-GB" altLang="en-US" sz="1200" smtClean="0">
                <a:latin typeface="Times New Roman" panose="02020603050405020304" pitchFamily="18" charset="0"/>
              </a:rPr>
              <a:pPr eaLnBrk="0" hangingPunct="0">
                <a:spcBef>
                  <a:spcPct val="0"/>
                </a:spcBef>
              </a:pPr>
              <a:t>13</a:t>
            </a:fld>
            <a:endParaRPr lang="en-GB" altLang="en-US" sz="1200">
              <a:latin typeface="Times New Roman" panose="02020603050405020304" pitchFamily="18" charset="0"/>
            </a:endParaRPr>
          </a:p>
        </p:txBody>
      </p:sp>
    </p:spTree>
    <p:extLst>
      <p:ext uri="{BB962C8B-B14F-4D97-AF65-F5344CB8AC3E}">
        <p14:creationId xmlns:p14="http://schemas.microsoft.com/office/powerpoint/2010/main" val="58081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https://www.hcpc-uk.org/education-providers/updates/2021/using-simulation-to-support-practice-based-learning/ </a:t>
            </a:r>
          </a:p>
        </p:txBody>
      </p:sp>
      <p:sp>
        <p:nvSpPr>
          <p:cNvPr id="4" name="Slide Number Placeholder 3"/>
          <p:cNvSpPr>
            <a:spLocks noGrp="1"/>
          </p:cNvSpPr>
          <p:nvPr>
            <p:ph type="sldNum" sz="quarter" idx="5"/>
          </p:nvPr>
        </p:nvSpPr>
        <p:spPr/>
        <p:txBody>
          <a:bodyPr/>
          <a:lstStyle/>
          <a:p>
            <a:fld id="{F6DEDF43-4A55-488F-A9FF-77AD901E09C1}" type="slidenum">
              <a:rPr lang="en-GB" smtClean="0"/>
              <a:t>14</a:t>
            </a:fld>
            <a:endParaRPr lang="en-GB"/>
          </a:p>
        </p:txBody>
      </p:sp>
    </p:spTree>
    <p:extLst>
      <p:ext uri="{BB962C8B-B14F-4D97-AF65-F5344CB8AC3E}">
        <p14:creationId xmlns:p14="http://schemas.microsoft.com/office/powerpoint/2010/main" val="156503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6133A6-320F-4B4A-8F54-E153E6E5E7D4}" type="slidenum">
              <a:rPr lang="en-GB" smtClean="0"/>
              <a:t>16</a:t>
            </a:fld>
            <a:endParaRPr lang="en-GB"/>
          </a:p>
        </p:txBody>
      </p:sp>
    </p:spTree>
    <p:extLst>
      <p:ext uri="{BB962C8B-B14F-4D97-AF65-F5344CB8AC3E}">
        <p14:creationId xmlns:p14="http://schemas.microsoft.com/office/powerpoint/2010/main" val="3024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5216346-BE29-3490-67F0-0958332630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A8635E5-5D93-3689-D862-CE4804EE96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solidFill>
                  <a:srgbClr val="000000"/>
                </a:solidFill>
              </a:rPr>
              <a:t>QMO meeting with proposer / programme team to discuss the process, requirements, approximate timelines, etc. Possibly resulting from a market insight analysis (Marketing - Kate Costello) </a:t>
            </a:r>
          </a:p>
          <a:p>
            <a:pPr>
              <a:spcBef>
                <a:spcPct val="0"/>
              </a:spcBef>
            </a:pPr>
            <a:endParaRPr lang="en-GB" altLang="en-US">
              <a:solidFill>
                <a:srgbClr val="000000"/>
              </a:solidFill>
            </a:endParaRPr>
          </a:p>
          <a:p>
            <a:pPr>
              <a:spcBef>
                <a:spcPct val="0"/>
              </a:spcBef>
            </a:pPr>
            <a:r>
              <a:rPr lang="en-GB" altLang="en-US">
                <a:solidFill>
                  <a:srgbClr val="000000"/>
                </a:solidFill>
              </a:rPr>
              <a:t>Proposer, programme team / directorate complete PBC1 form and submit to School Executive for review. </a:t>
            </a:r>
          </a:p>
          <a:p>
            <a:pPr>
              <a:spcBef>
                <a:spcPct val="0"/>
              </a:spcBef>
            </a:pPr>
            <a:endParaRPr lang="en-GB" altLang="en-US">
              <a:solidFill>
                <a:srgbClr val="000000"/>
              </a:solidFill>
            </a:endParaRPr>
          </a:p>
          <a:p>
            <a:pPr>
              <a:spcBef>
                <a:spcPct val="0"/>
              </a:spcBef>
            </a:pPr>
            <a:r>
              <a:rPr lang="en-GB" altLang="en-US">
                <a:solidFill>
                  <a:srgbClr val="000000"/>
                </a:solidFill>
              </a:rPr>
              <a:t>Programme team request the market insight: </a:t>
            </a:r>
          </a:p>
          <a:p>
            <a:pPr>
              <a:spcBef>
                <a:spcPct val="0"/>
              </a:spcBef>
            </a:pPr>
            <a:r>
              <a:rPr lang="en-GB" altLang="en-US">
                <a:solidFill>
                  <a:srgbClr val="000000"/>
                </a:solidFill>
              </a:rPr>
              <a:t>High-level MI - establish whether there’s a market / identify competitors - goes to School Exec </a:t>
            </a:r>
          </a:p>
          <a:p>
            <a:pPr>
              <a:spcBef>
                <a:spcPct val="0"/>
              </a:spcBef>
            </a:pPr>
            <a:r>
              <a:rPr lang="en-GB" altLang="en-US">
                <a:solidFill>
                  <a:srgbClr val="000000"/>
                </a:solidFill>
              </a:rPr>
              <a:t>Not a formal requirement of the school exec but can be referred to in the PBC1. </a:t>
            </a:r>
          </a:p>
          <a:p>
            <a:pPr>
              <a:spcBef>
                <a:spcPct val="0"/>
              </a:spcBef>
            </a:pPr>
            <a:endParaRPr lang="en-GB" altLang="en-US">
              <a:solidFill>
                <a:srgbClr val="000000"/>
              </a:solidFill>
            </a:endParaRPr>
          </a:p>
          <a:p>
            <a:pPr>
              <a:spcBef>
                <a:spcPct val="0"/>
              </a:spcBef>
            </a:pPr>
            <a:r>
              <a:rPr lang="en-GB" altLang="en-US">
                <a:solidFill>
                  <a:srgbClr val="000000"/>
                </a:solidFill>
              </a:rPr>
              <a:t>School Executive considers whether to proceed with the development of the new programme. </a:t>
            </a:r>
          </a:p>
          <a:p>
            <a:pPr>
              <a:spcBef>
                <a:spcPct val="0"/>
              </a:spcBef>
            </a:pPr>
            <a:endParaRPr lang="en-GB" altLang="en-US">
              <a:solidFill>
                <a:srgbClr val="000000"/>
              </a:solidFill>
            </a:endParaRPr>
          </a:p>
          <a:p>
            <a:pPr>
              <a:spcBef>
                <a:spcPct val="0"/>
              </a:spcBef>
            </a:pPr>
            <a:r>
              <a:rPr lang="en-GB" altLang="en-US">
                <a:solidFill>
                  <a:srgbClr val="000000"/>
                </a:solidFill>
              </a:rPr>
              <a:t>If approved, the programme business is added to the Operational Plan. </a:t>
            </a:r>
          </a:p>
          <a:p>
            <a:pPr>
              <a:spcBef>
                <a:spcPct val="0"/>
              </a:spcBef>
            </a:pPr>
            <a:r>
              <a:rPr lang="en-GB" altLang="en-US">
                <a:solidFill>
                  <a:srgbClr val="000000"/>
                </a:solidFill>
              </a:rPr>
              <a:t>School Exec is approving the concept - can be a working title at this point. </a:t>
            </a:r>
          </a:p>
          <a:p>
            <a:pPr>
              <a:spcBef>
                <a:spcPct val="0"/>
              </a:spcBef>
            </a:pPr>
            <a:r>
              <a:rPr lang="en-GB" altLang="en-US">
                <a:solidFill>
                  <a:srgbClr val="000000"/>
                </a:solidFill>
              </a:rPr>
              <a:t>Better to have a firm title for the purposes of marketing, etc. </a:t>
            </a:r>
            <a:endParaRPr lang="en-GB" altLang="en-US"/>
          </a:p>
          <a:p>
            <a:pPr>
              <a:spcBef>
                <a:spcPct val="0"/>
              </a:spcBef>
            </a:pPr>
            <a:endParaRPr lang="en-GB" altLang="en-US"/>
          </a:p>
        </p:txBody>
      </p:sp>
      <p:sp>
        <p:nvSpPr>
          <p:cNvPr id="16388" name="Slide Number Placeholder 3">
            <a:extLst>
              <a:ext uri="{FF2B5EF4-FFF2-40B4-BE49-F238E27FC236}">
                <a16:creationId xmlns:a16="http://schemas.microsoft.com/office/drawing/2014/main" id="{BA9AAE9A-120E-119E-15A3-4B7340853B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5C08B50-F243-46A7-9E2D-66A2D21EA065}" type="slidenum">
              <a:rPr lang="en-GB" altLang="en-US"/>
              <a:pPr/>
              <a:t>17</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ALFORD LOGO_CMYK.jpg">
            <a:extLst>
              <a:ext uri="{FF2B5EF4-FFF2-40B4-BE49-F238E27FC236}">
                <a16:creationId xmlns:a16="http://schemas.microsoft.com/office/drawing/2014/main" id="{00767DCE-071C-A87D-4BD1-E8514EC74F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6100" y="0"/>
            <a:ext cx="802481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248" y="4250730"/>
            <a:ext cx="8394915" cy="1178657"/>
          </a:xfrm>
        </p:spPr>
        <p:txBody>
          <a:bodyPr anchor="b">
            <a:normAutofit/>
          </a:bodyPr>
          <a:lstStyle>
            <a:lvl1pPr algn="l">
              <a:defRPr sz="4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424" y="5530579"/>
            <a:ext cx="8388738" cy="738416"/>
          </a:xfrm>
        </p:spPr>
        <p:txBody>
          <a:bodyPr>
            <a:noAutofit/>
          </a:bodyPr>
          <a:lstStyle>
            <a:lvl1pPr marL="0" indent="0" algn="l">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6562690A-156F-0C73-F100-DBA75D79AD18}"/>
              </a:ext>
            </a:extLst>
          </p:cNvPr>
          <p:cNvSpPr>
            <a:spLocks noGrp="1"/>
          </p:cNvSpPr>
          <p:nvPr>
            <p:ph type="dt" sz="half" idx="10"/>
          </p:nvPr>
        </p:nvSpPr>
        <p:spPr>
          <a:xfrm>
            <a:off x="134938" y="6356350"/>
            <a:ext cx="792162" cy="365125"/>
          </a:xfrm>
        </p:spPr>
        <p:txBody>
          <a:bodyPr/>
          <a:lstStyle>
            <a:lvl1pPr>
              <a:defRPr smtClean="0"/>
            </a:lvl1pPr>
          </a:lstStyle>
          <a:p>
            <a:pPr>
              <a:defRPr/>
            </a:pPr>
            <a:fld id="{86BC914B-2669-4BB5-A3C9-E61A09DDBDFD}" type="datetimeFigureOut">
              <a:rPr lang="en-GB" altLang="en-US"/>
              <a:pPr>
                <a:defRPr/>
              </a:pPr>
              <a:t>09/05/2023</a:t>
            </a:fld>
            <a:endParaRPr lang="en-GB" altLang="en-US"/>
          </a:p>
        </p:txBody>
      </p:sp>
      <p:sp>
        <p:nvSpPr>
          <p:cNvPr id="6" name="Footer Placeholder 4">
            <a:extLst>
              <a:ext uri="{FF2B5EF4-FFF2-40B4-BE49-F238E27FC236}">
                <a16:creationId xmlns:a16="http://schemas.microsoft.com/office/drawing/2014/main" id="{AE90E211-06CF-AD48-AFF6-3B5E70F7F89E}"/>
              </a:ext>
            </a:extLst>
          </p:cNvPr>
          <p:cNvSpPr>
            <a:spLocks noGrp="1"/>
          </p:cNvSpPr>
          <p:nvPr>
            <p:ph type="ftr" sz="quarter" idx="11"/>
          </p:nvPr>
        </p:nvSpPr>
        <p:spPr>
          <a:xfrm>
            <a:off x="977900" y="6356350"/>
            <a:ext cx="6024563" cy="365125"/>
          </a:xfrm>
        </p:spPr>
        <p:txBody>
          <a:bodyPr/>
          <a:lstStyle>
            <a:lvl1pPr>
              <a:defRPr/>
            </a:lvl1pPr>
          </a:lstStyle>
          <a:p>
            <a:pPr>
              <a:defRPr/>
            </a:pPr>
            <a:endParaRPr lang="en-GB"/>
          </a:p>
        </p:txBody>
      </p:sp>
    </p:spTree>
    <p:extLst>
      <p:ext uri="{BB962C8B-B14F-4D97-AF65-F5344CB8AC3E}">
        <p14:creationId xmlns:p14="http://schemas.microsoft.com/office/powerpoint/2010/main" val="36823548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SALFORD LOGO_CMYK.jpg">
            <a:extLst>
              <a:ext uri="{FF2B5EF4-FFF2-40B4-BE49-F238E27FC236}">
                <a16:creationId xmlns:a16="http://schemas.microsoft.com/office/drawing/2014/main" id="{3A58A69A-C7F0-E0DA-59FB-D682423F79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63" y="433388"/>
            <a:ext cx="190976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9"/>
            <a:ext cx="6642000" cy="1325563"/>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EDBEF88-2D88-E009-28B6-71FEA7F32798}"/>
              </a:ext>
            </a:extLst>
          </p:cNvPr>
          <p:cNvSpPr>
            <a:spLocks noGrp="1"/>
          </p:cNvSpPr>
          <p:nvPr>
            <p:ph type="dt" sz="half" idx="10"/>
          </p:nvPr>
        </p:nvSpPr>
        <p:spPr/>
        <p:txBody>
          <a:bodyPr/>
          <a:lstStyle>
            <a:lvl1pPr>
              <a:defRPr smtClean="0"/>
            </a:lvl1pPr>
          </a:lstStyle>
          <a:p>
            <a:pPr>
              <a:defRPr/>
            </a:pPr>
            <a:fld id="{B65E8686-C6F6-4126-9301-DDE36D806489}" type="datetimeFigureOut">
              <a:rPr lang="en-GB" altLang="en-US"/>
              <a:pPr>
                <a:defRPr/>
              </a:pPr>
              <a:t>09/05/2023</a:t>
            </a:fld>
            <a:endParaRPr lang="en-GB" altLang="en-US"/>
          </a:p>
        </p:txBody>
      </p:sp>
      <p:sp>
        <p:nvSpPr>
          <p:cNvPr id="6" name="Footer Placeholder 4">
            <a:extLst>
              <a:ext uri="{FF2B5EF4-FFF2-40B4-BE49-F238E27FC236}">
                <a16:creationId xmlns:a16="http://schemas.microsoft.com/office/drawing/2014/main" id="{E6342005-E92A-197B-3B88-E805D4015F1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BE653F-FC7D-E97E-A184-0C4C2361F879}"/>
              </a:ext>
            </a:extLst>
          </p:cNvPr>
          <p:cNvSpPr>
            <a:spLocks noGrp="1"/>
          </p:cNvSpPr>
          <p:nvPr>
            <p:ph type="sldNum" sz="quarter" idx="12"/>
          </p:nvPr>
        </p:nvSpPr>
        <p:spPr/>
        <p:txBody>
          <a:bodyPr/>
          <a:lstStyle>
            <a:lvl1pPr>
              <a:defRPr smtClean="0"/>
            </a:lvl1pPr>
          </a:lstStyle>
          <a:p>
            <a:pPr>
              <a:defRPr/>
            </a:pPr>
            <a:fld id="{3C498ACC-44E5-4F7B-8350-E8076DB3BB28}" type="slidenum">
              <a:rPr lang="en-GB" altLang="en-US"/>
              <a:pPr>
                <a:defRPr/>
              </a:pPr>
              <a:t>‹#›</a:t>
            </a:fld>
            <a:endParaRPr lang="en-GB" altLang="en-US"/>
          </a:p>
        </p:txBody>
      </p:sp>
    </p:spTree>
    <p:extLst>
      <p:ext uri="{BB962C8B-B14F-4D97-AF65-F5344CB8AC3E}">
        <p14:creationId xmlns:p14="http://schemas.microsoft.com/office/powerpoint/2010/main" val="59498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7EDADE-9EF6-E660-83B8-3DDC703C6927}"/>
              </a:ext>
            </a:extLst>
          </p:cNvPr>
          <p:cNvSpPr>
            <a:spLocks noGrp="1"/>
          </p:cNvSpPr>
          <p:nvPr>
            <p:ph type="dt" sz="half" idx="10"/>
          </p:nvPr>
        </p:nvSpPr>
        <p:spPr/>
        <p:txBody>
          <a:bodyPr/>
          <a:lstStyle>
            <a:lvl1pPr>
              <a:defRPr/>
            </a:lvl1pPr>
          </a:lstStyle>
          <a:p>
            <a:pPr>
              <a:defRPr/>
            </a:pPr>
            <a:fld id="{1B04A87B-12F7-419F-8B95-4EC111742951}" type="datetimeFigureOut">
              <a:rPr lang="en-GB" altLang="en-US"/>
              <a:pPr>
                <a:defRPr/>
              </a:pPr>
              <a:t>09/05/2023</a:t>
            </a:fld>
            <a:endParaRPr lang="en-GB" altLang="en-US"/>
          </a:p>
        </p:txBody>
      </p:sp>
      <p:sp>
        <p:nvSpPr>
          <p:cNvPr id="5" name="Footer Placeholder 4">
            <a:extLst>
              <a:ext uri="{FF2B5EF4-FFF2-40B4-BE49-F238E27FC236}">
                <a16:creationId xmlns:a16="http://schemas.microsoft.com/office/drawing/2014/main" id="{EE132479-400A-6463-215A-809CF014A2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BADB7CF-4F4D-7487-9E78-3B4E1AB8F743}"/>
              </a:ext>
            </a:extLst>
          </p:cNvPr>
          <p:cNvSpPr>
            <a:spLocks noGrp="1"/>
          </p:cNvSpPr>
          <p:nvPr>
            <p:ph type="sldNum" sz="quarter" idx="12"/>
          </p:nvPr>
        </p:nvSpPr>
        <p:spPr/>
        <p:txBody>
          <a:bodyPr/>
          <a:lstStyle>
            <a:lvl1pPr>
              <a:defRPr/>
            </a:lvl1pPr>
          </a:lstStyle>
          <a:p>
            <a:pPr>
              <a:defRPr/>
            </a:pPr>
            <a:fld id="{274DA6C4-6F41-4C8E-A052-29CC586382E1}" type="slidenum">
              <a:rPr lang="en-GB" altLang="en-US"/>
              <a:pPr>
                <a:defRPr/>
              </a:pPr>
              <a:t>‹#›</a:t>
            </a:fld>
            <a:endParaRPr lang="en-GB" altLang="en-US"/>
          </a:p>
        </p:txBody>
      </p:sp>
    </p:spTree>
    <p:extLst>
      <p:ext uri="{BB962C8B-B14F-4D97-AF65-F5344CB8AC3E}">
        <p14:creationId xmlns:p14="http://schemas.microsoft.com/office/powerpoint/2010/main" val="309302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687BF4-E68B-4BF7-A39F-4880ABABE8F8}" type="datetimeFigureOut">
              <a:rPr lang="en-GB" smtClean="0"/>
              <a:pPr/>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E8880-E0A9-47E8-8C01-B2481209165C}"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414" y="1209981"/>
            <a:ext cx="3895686" cy="3365024"/>
          </a:xfrm>
          <a:prstGeom prst="rect">
            <a:avLst/>
          </a:prstGeom>
        </p:spPr>
        <p:txBody>
          <a:bodyPr/>
          <a:lstStyle>
            <a:lvl1pPr algn="l">
              <a:lnSpc>
                <a:spcPct val="80000"/>
              </a:lnSpc>
              <a:defRPr>
                <a:latin typeface="Arial Black" panose="020B0A04020102020204" pitchFamily="34" charset="0"/>
              </a:defRPr>
            </a:lvl1pPr>
          </a:lstStyle>
          <a:p>
            <a:r>
              <a:rPr lang="en-US" dirty="0"/>
              <a:t>CLICK TO EDIT MASTER TITLE STYLE</a:t>
            </a:r>
            <a:endParaRPr lang="en-GB" dirty="0"/>
          </a:p>
        </p:txBody>
      </p:sp>
      <p:sp>
        <p:nvSpPr>
          <p:cNvPr id="6" name="Chart Placeholder 5"/>
          <p:cNvSpPr>
            <a:spLocks noGrp="1"/>
          </p:cNvSpPr>
          <p:nvPr>
            <p:ph type="chart" sz="quarter" idx="10"/>
          </p:nvPr>
        </p:nvSpPr>
        <p:spPr>
          <a:xfrm>
            <a:off x="3846513" y="1038225"/>
            <a:ext cx="5018087" cy="5024438"/>
          </a:xfrm>
          <a:prstGeom prst="rect">
            <a:avLst/>
          </a:prstGeom>
        </p:spPr>
        <p:txBody>
          <a:bodyPr/>
          <a:lstStyle>
            <a:lvl1pPr marL="0" indent="0">
              <a:buNone/>
              <a:defRPr/>
            </a:lvl1pPr>
          </a:lstStyle>
          <a:p>
            <a:r>
              <a:rPr lang="en-US"/>
              <a:t>Click icon to add chart</a:t>
            </a:r>
            <a:endParaRPr lang="en-GB"/>
          </a:p>
        </p:txBody>
      </p:sp>
    </p:spTree>
    <p:extLst>
      <p:ext uri="{BB962C8B-B14F-4D97-AF65-F5344CB8AC3E}">
        <p14:creationId xmlns:p14="http://schemas.microsoft.com/office/powerpoint/2010/main" val="114085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600200"/>
            <a:ext cx="4038600" cy="4525963"/>
          </a:xfrm>
        </p:spPr>
        <p:txBody>
          <a:bodyPr/>
          <a:lstStyle/>
          <a:p>
            <a:pPr lvl="0"/>
            <a:endParaRPr lang="en-GB" noProof="0"/>
          </a:p>
        </p:txBody>
      </p:sp>
      <p:sp>
        <p:nvSpPr>
          <p:cNvPr id="5" name="Rectangle 4"/>
          <p:cNvSpPr>
            <a:spLocks noGrp="1" noChangeArrowheads="1"/>
          </p:cNvSpPr>
          <p:nvPr>
            <p:ph type="dt" sz="half" idx="10"/>
          </p:nvPr>
        </p:nvSpPr>
        <p:spPr/>
        <p:txBody>
          <a:bodyPr/>
          <a:lstStyle>
            <a:lvl1pPr>
              <a:defRPr/>
            </a:lvl1pPr>
          </a:lstStyle>
          <a:p>
            <a:pPr>
              <a:defRPr/>
            </a:pPr>
            <a:fld id="{8D8388F8-C637-4C24-A3F2-AEB2B0EBD434}" type="datetime1">
              <a:rPr lang="en-GB"/>
              <a:pPr>
                <a:defRPr/>
              </a:pPr>
              <a:t>10/05/2023</a:t>
            </a:fld>
            <a:endParaRPr lang="en-GB"/>
          </a:p>
        </p:txBody>
      </p:sp>
      <p:sp>
        <p:nvSpPr>
          <p:cNvPr id="6" name="Rectangle 5"/>
          <p:cNvSpPr>
            <a:spLocks noGrp="1" noChangeArrowheads="1"/>
          </p:cNvSpPr>
          <p:nvPr>
            <p:ph type="ftr" sz="quarter" idx="11"/>
          </p:nvPr>
        </p:nvSpPr>
        <p:spPr/>
        <p:txBody>
          <a:bodyPr/>
          <a:lstStyle>
            <a:lvl1pPr>
              <a:defRPr/>
            </a:lvl1pPr>
          </a:lstStyle>
          <a:p>
            <a:pPr>
              <a:defRPr/>
            </a:pPr>
            <a:r>
              <a:rPr lang="en-GB"/>
              <a:t>Twitter: @LGreene68, #MMUsim</a:t>
            </a:r>
          </a:p>
        </p:txBody>
      </p:sp>
      <p:sp>
        <p:nvSpPr>
          <p:cNvPr id="7" name="Rectangle 6"/>
          <p:cNvSpPr>
            <a:spLocks noGrp="1" noChangeArrowheads="1"/>
          </p:cNvSpPr>
          <p:nvPr>
            <p:ph type="sldNum" sz="quarter" idx="12"/>
          </p:nvPr>
        </p:nvSpPr>
        <p:spPr/>
        <p:txBody>
          <a:bodyPr/>
          <a:lstStyle>
            <a:lvl1pPr>
              <a:defRPr/>
            </a:lvl1pPr>
          </a:lstStyle>
          <a:p>
            <a:pPr>
              <a:defRPr/>
            </a:pPr>
            <a:fld id="{DC1C962D-1734-43C1-9678-5DBBE939F33A}" type="slidenum">
              <a:rPr lang="en-GB" altLang="en-US"/>
              <a:pPr>
                <a:defRPr/>
              </a:pPr>
              <a:t>‹#›</a:t>
            </a:fld>
            <a:endParaRPr lang="en-GB" altLang="en-US"/>
          </a:p>
        </p:txBody>
      </p:sp>
    </p:spTree>
    <p:extLst>
      <p:ext uri="{BB962C8B-B14F-4D97-AF65-F5344CB8AC3E}">
        <p14:creationId xmlns:p14="http://schemas.microsoft.com/office/powerpoint/2010/main" val="1439534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9159-6A53-9C13-E4BF-9B1F0C2BE280}"/>
              </a:ext>
            </a:extLst>
          </p:cNvPr>
          <p:cNvSpPr>
            <a:spLocks noGrp="1"/>
          </p:cNvSpPr>
          <p:nvPr>
            <p:ph type="title"/>
          </p:nvPr>
        </p:nvSpPr>
        <p:spPr/>
        <p:txBody>
          <a:bodyPr/>
          <a:lstStyle>
            <a:lvl1pPr>
              <a:defRPr b="1">
                <a:latin typeface="Arial (heading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1BFD4A-F3AD-3C68-506E-2C42E6A43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3C27A9-4A46-15DB-20E1-949275CCD0AE}"/>
              </a:ext>
            </a:extLst>
          </p:cNvPr>
          <p:cNvSpPr>
            <a:spLocks noGrp="1"/>
          </p:cNvSpPr>
          <p:nvPr>
            <p:ph type="dt" sz="half" idx="10"/>
          </p:nvPr>
        </p:nvSpPr>
        <p:spPr/>
        <p:txBody>
          <a:bodyPr/>
          <a:lstStyle/>
          <a:p>
            <a:fld id="{388C9FFA-DFEC-4829-ADD4-9F5FA611CA87}" type="datetimeFigureOut">
              <a:rPr lang="en-GB" smtClean="0"/>
              <a:t>10/05/2023</a:t>
            </a:fld>
            <a:endParaRPr lang="en-GB"/>
          </a:p>
        </p:txBody>
      </p:sp>
      <p:sp>
        <p:nvSpPr>
          <p:cNvPr id="5" name="Footer Placeholder 4">
            <a:extLst>
              <a:ext uri="{FF2B5EF4-FFF2-40B4-BE49-F238E27FC236}">
                <a16:creationId xmlns:a16="http://schemas.microsoft.com/office/drawing/2014/main" id="{6AA526CE-A121-5A6A-6898-BD3062753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5BCBE5-87A3-F115-E05B-A7C05528ACD0}"/>
              </a:ext>
            </a:extLst>
          </p:cNvPr>
          <p:cNvSpPr>
            <a:spLocks noGrp="1"/>
          </p:cNvSpPr>
          <p:nvPr>
            <p:ph type="sldNum" sz="quarter" idx="12"/>
          </p:nvPr>
        </p:nvSpPr>
        <p:spPr/>
        <p:txBody>
          <a:bodyPr/>
          <a:lstStyle/>
          <a:p>
            <a:fld id="{C98DE799-C2FB-4D98-A23F-369D2BB3E5FD}" type="slidenum">
              <a:rPr lang="en-GB" smtClean="0"/>
              <a:t>‹#›</a:t>
            </a:fld>
            <a:endParaRPr lang="en-GB"/>
          </a:p>
        </p:txBody>
      </p:sp>
    </p:spTree>
    <p:extLst>
      <p:ext uri="{BB962C8B-B14F-4D97-AF65-F5344CB8AC3E}">
        <p14:creationId xmlns:p14="http://schemas.microsoft.com/office/powerpoint/2010/main" val="2419892135"/>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9159-6A53-9C13-E4BF-9B1F0C2BE280}"/>
              </a:ext>
            </a:extLst>
          </p:cNvPr>
          <p:cNvSpPr>
            <a:spLocks noGrp="1"/>
          </p:cNvSpPr>
          <p:nvPr>
            <p:ph type="title"/>
          </p:nvPr>
        </p:nvSpPr>
        <p:spPr/>
        <p:txBody>
          <a:bodyPr/>
          <a:lstStyle>
            <a:lvl1pPr>
              <a:defRPr b="1">
                <a:latin typeface="Nunito Sans Black" panose="00000A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1BFD4A-F3AD-3C68-506E-2C42E6A43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3C27A9-4A46-15DB-20E1-949275CCD0AE}"/>
              </a:ext>
            </a:extLst>
          </p:cNvPr>
          <p:cNvSpPr>
            <a:spLocks noGrp="1"/>
          </p:cNvSpPr>
          <p:nvPr>
            <p:ph type="dt" sz="half" idx="10"/>
          </p:nvPr>
        </p:nvSpPr>
        <p:spPr/>
        <p:txBody>
          <a:bodyPr/>
          <a:lstStyle/>
          <a:p>
            <a:fld id="{388C9FFA-DFEC-4829-ADD4-9F5FA611CA87}" type="datetimeFigureOut">
              <a:rPr lang="en-GB" smtClean="0"/>
              <a:t>10/05/2023</a:t>
            </a:fld>
            <a:endParaRPr lang="en-GB"/>
          </a:p>
        </p:txBody>
      </p:sp>
      <p:sp>
        <p:nvSpPr>
          <p:cNvPr id="5" name="Footer Placeholder 4">
            <a:extLst>
              <a:ext uri="{FF2B5EF4-FFF2-40B4-BE49-F238E27FC236}">
                <a16:creationId xmlns:a16="http://schemas.microsoft.com/office/drawing/2014/main" id="{6AA526CE-A121-5A6A-6898-BD3062753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5BCBE5-87A3-F115-E05B-A7C05528ACD0}"/>
              </a:ext>
            </a:extLst>
          </p:cNvPr>
          <p:cNvSpPr>
            <a:spLocks noGrp="1"/>
          </p:cNvSpPr>
          <p:nvPr>
            <p:ph type="sldNum" sz="quarter" idx="12"/>
          </p:nvPr>
        </p:nvSpPr>
        <p:spPr/>
        <p:txBody>
          <a:bodyPr/>
          <a:lstStyle/>
          <a:p>
            <a:fld id="{C98DE799-C2FB-4D98-A23F-369D2BB3E5FD}" type="slidenum">
              <a:rPr lang="en-GB" smtClean="0"/>
              <a:t>‹#›</a:t>
            </a:fld>
            <a:endParaRPr lang="en-GB"/>
          </a:p>
        </p:txBody>
      </p:sp>
    </p:spTree>
    <p:extLst>
      <p:ext uri="{BB962C8B-B14F-4D97-AF65-F5344CB8AC3E}">
        <p14:creationId xmlns:p14="http://schemas.microsoft.com/office/powerpoint/2010/main" val="2419892135"/>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ALFORD LOGO_CMYK.jpg">
            <a:extLst>
              <a:ext uri="{FF2B5EF4-FFF2-40B4-BE49-F238E27FC236}">
                <a16:creationId xmlns:a16="http://schemas.microsoft.com/office/drawing/2014/main" id="{F74087C7-BF28-74C7-0A2B-3AEB3AB28B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63" y="433388"/>
            <a:ext cx="190976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0CBD2CCE-34A5-9377-0F01-876EB2DE036C}"/>
              </a:ext>
            </a:extLst>
          </p:cNvPr>
          <p:cNvCxnSpPr/>
          <p:nvPr userDrawn="1"/>
        </p:nvCxnSpPr>
        <p:spPr>
          <a:xfrm>
            <a:off x="628650" y="1690688"/>
            <a:ext cx="5400675"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9"/>
            <a:ext cx="6642000" cy="1325563"/>
          </a:xfrm>
        </p:spPr>
        <p:txBody>
          <a:bodyPr/>
          <a:lstStyle/>
          <a:p>
            <a:r>
              <a:rPr lang="en-US"/>
              <a:t>Click to edit Master title style</a:t>
            </a:r>
            <a:endParaRPr lang="en-GB" dirty="0"/>
          </a:p>
        </p:txBody>
      </p:sp>
      <p:sp>
        <p:nvSpPr>
          <p:cNvPr id="3" name="Content Placeholder 2"/>
          <p:cNvSpPr>
            <a:spLocks noGrp="1"/>
          </p:cNvSpPr>
          <p:nvPr>
            <p:ph idx="1"/>
          </p:nvPr>
        </p:nvSpPr>
        <p:spPr>
          <a:xfrm>
            <a:off x="628651" y="1825625"/>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a:extLst>
              <a:ext uri="{FF2B5EF4-FFF2-40B4-BE49-F238E27FC236}">
                <a16:creationId xmlns:a16="http://schemas.microsoft.com/office/drawing/2014/main" id="{C774A45E-CA0A-914C-381D-057830993B3F}"/>
              </a:ext>
            </a:extLst>
          </p:cNvPr>
          <p:cNvSpPr>
            <a:spLocks noGrp="1"/>
          </p:cNvSpPr>
          <p:nvPr>
            <p:ph type="dt" sz="half" idx="10"/>
          </p:nvPr>
        </p:nvSpPr>
        <p:spPr/>
        <p:txBody>
          <a:bodyPr/>
          <a:lstStyle>
            <a:lvl1pPr>
              <a:defRPr smtClean="0"/>
            </a:lvl1pPr>
          </a:lstStyle>
          <a:p>
            <a:pPr>
              <a:defRPr/>
            </a:pPr>
            <a:fld id="{79F71BAB-E039-46E8-BF4C-AEEE024CFBA4}" type="datetimeFigureOut">
              <a:rPr lang="en-GB" altLang="en-US"/>
              <a:pPr>
                <a:defRPr/>
              </a:pPr>
              <a:t>09/05/2023</a:t>
            </a:fld>
            <a:endParaRPr lang="en-GB" altLang="en-US"/>
          </a:p>
        </p:txBody>
      </p:sp>
      <p:sp>
        <p:nvSpPr>
          <p:cNvPr id="7" name="Footer Placeholder 4">
            <a:extLst>
              <a:ext uri="{FF2B5EF4-FFF2-40B4-BE49-F238E27FC236}">
                <a16:creationId xmlns:a16="http://schemas.microsoft.com/office/drawing/2014/main" id="{0A069320-F826-074B-6691-8D462AFE24E4}"/>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5F22F181-AECF-EF56-473E-05C7FD9EDD49}"/>
              </a:ext>
            </a:extLst>
          </p:cNvPr>
          <p:cNvSpPr>
            <a:spLocks noGrp="1"/>
          </p:cNvSpPr>
          <p:nvPr>
            <p:ph type="sldNum" sz="quarter" idx="12"/>
          </p:nvPr>
        </p:nvSpPr>
        <p:spPr/>
        <p:txBody>
          <a:bodyPr/>
          <a:lstStyle>
            <a:lvl1pPr>
              <a:defRPr smtClean="0"/>
            </a:lvl1pPr>
          </a:lstStyle>
          <a:p>
            <a:pPr>
              <a:defRPr/>
            </a:pPr>
            <a:fld id="{7472E1A6-D4D3-4D88-96CC-DB7581F1FB01}" type="slidenum">
              <a:rPr lang="en-GB" altLang="en-US"/>
              <a:pPr>
                <a:defRPr/>
              </a:pPr>
              <a:t>‹#›</a:t>
            </a:fld>
            <a:endParaRPr lang="en-GB" altLang="en-US"/>
          </a:p>
        </p:txBody>
      </p:sp>
    </p:spTree>
    <p:extLst>
      <p:ext uri="{BB962C8B-B14F-4D97-AF65-F5344CB8AC3E}">
        <p14:creationId xmlns:p14="http://schemas.microsoft.com/office/powerpoint/2010/main" val="288379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E1E0D-98A7-5868-946F-4AA6DE1CE427}"/>
              </a:ext>
            </a:extLst>
          </p:cNvPr>
          <p:cNvSpPr/>
          <p:nvPr userDrawn="1"/>
        </p:nvSpPr>
        <p:spPr>
          <a:xfrm>
            <a:off x="628650" y="147638"/>
            <a:ext cx="1931988" cy="428625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 name="Rectangle 4">
            <a:extLst>
              <a:ext uri="{FF2B5EF4-FFF2-40B4-BE49-F238E27FC236}">
                <a16:creationId xmlns:a16="http://schemas.microsoft.com/office/drawing/2014/main" id="{80057991-AF77-8BDE-6FBB-580C7C70137C}"/>
              </a:ext>
            </a:extLst>
          </p:cNvPr>
          <p:cNvSpPr/>
          <p:nvPr userDrawn="1"/>
        </p:nvSpPr>
        <p:spPr>
          <a:xfrm>
            <a:off x="2635250" y="147638"/>
            <a:ext cx="1931988" cy="428625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D022E581-237C-3D6D-D981-C85CE3BB6C8F}"/>
              </a:ext>
            </a:extLst>
          </p:cNvPr>
          <p:cNvSpPr/>
          <p:nvPr userDrawn="1"/>
        </p:nvSpPr>
        <p:spPr>
          <a:xfrm>
            <a:off x="4643438" y="147638"/>
            <a:ext cx="1930400" cy="428625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Rectangle 6">
            <a:extLst>
              <a:ext uri="{FF2B5EF4-FFF2-40B4-BE49-F238E27FC236}">
                <a16:creationId xmlns:a16="http://schemas.microsoft.com/office/drawing/2014/main" id="{8B4C5EB2-B5D4-70B0-784C-938B6793C6F5}"/>
              </a:ext>
            </a:extLst>
          </p:cNvPr>
          <p:cNvSpPr/>
          <p:nvPr userDrawn="1"/>
        </p:nvSpPr>
        <p:spPr>
          <a:xfrm>
            <a:off x="6650038" y="147638"/>
            <a:ext cx="1931987" cy="428625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p:cNvSpPr>
            <a:spLocks noGrp="1"/>
          </p:cNvSpPr>
          <p:nvPr>
            <p:ph type="title"/>
          </p:nvPr>
        </p:nvSpPr>
        <p:spPr>
          <a:xfrm>
            <a:off x="623888" y="4470399"/>
            <a:ext cx="7886700" cy="1024948"/>
          </a:xfrm>
        </p:spPr>
        <p:txBody>
          <a:bodyPr anchor="b">
            <a:normAutofit/>
          </a:bodyPr>
          <a:lstStyle>
            <a:lvl1pPr>
              <a:defRPr sz="3600"/>
            </a:lvl1pPr>
          </a:lstStyle>
          <a:p>
            <a:r>
              <a:rPr lang="en-US"/>
              <a:t>Click to edit Master title style</a:t>
            </a:r>
            <a:endParaRPr lang="en-GB" dirty="0"/>
          </a:p>
        </p:txBody>
      </p:sp>
      <p:sp>
        <p:nvSpPr>
          <p:cNvPr id="3" name="Text Placeholder 2"/>
          <p:cNvSpPr>
            <a:spLocks noGrp="1"/>
          </p:cNvSpPr>
          <p:nvPr>
            <p:ph type="body" idx="1"/>
          </p:nvPr>
        </p:nvSpPr>
        <p:spPr>
          <a:xfrm>
            <a:off x="623888" y="5532582"/>
            <a:ext cx="7886700" cy="557068"/>
          </a:xfrm>
        </p:spPr>
        <p:txBody>
          <a:bodyPr>
            <a:normAutofit/>
          </a:bodyPr>
          <a:lstStyle>
            <a:lvl1pPr marL="0" indent="0">
              <a:buNone/>
              <a:defRPr sz="24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EA7740C4-DA8C-5615-2D68-9B0B3C7F184E}"/>
              </a:ext>
            </a:extLst>
          </p:cNvPr>
          <p:cNvSpPr>
            <a:spLocks noGrp="1"/>
          </p:cNvSpPr>
          <p:nvPr>
            <p:ph type="dt" sz="half" idx="10"/>
          </p:nvPr>
        </p:nvSpPr>
        <p:spPr/>
        <p:txBody>
          <a:bodyPr/>
          <a:lstStyle>
            <a:lvl1pPr>
              <a:defRPr smtClean="0"/>
            </a:lvl1pPr>
          </a:lstStyle>
          <a:p>
            <a:pPr>
              <a:defRPr/>
            </a:pPr>
            <a:fld id="{18AE199D-8850-4FF0-BC51-0F4EAB4FEDCF}" type="datetimeFigureOut">
              <a:rPr lang="en-GB" altLang="en-US"/>
              <a:pPr>
                <a:defRPr/>
              </a:pPr>
              <a:t>09/05/2023</a:t>
            </a:fld>
            <a:endParaRPr lang="en-GB" altLang="en-US"/>
          </a:p>
        </p:txBody>
      </p:sp>
      <p:sp>
        <p:nvSpPr>
          <p:cNvPr id="9" name="Footer Placeholder 4">
            <a:extLst>
              <a:ext uri="{FF2B5EF4-FFF2-40B4-BE49-F238E27FC236}">
                <a16:creationId xmlns:a16="http://schemas.microsoft.com/office/drawing/2014/main" id="{1D3048EB-8FB3-097F-89E4-6B947849C5F6}"/>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BE652C0E-5C1C-A968-5BAE-862368CA6D94}"/>
              </a:ext>
            </a:extLst>
          </p:cNvPr>
          <p:cNvSpPr>
            <a:spLocks noGrp="1"/>
          </p:cNvSpPr>
          <p:nvPr>
            <p:ph type="sldNum" sz="quarter" idx="12"/>
          </p:nvPr>
        </p:nvSpPr>
        <p:spPr/>
        <p:txBody>
          <a:bodyPr/>
          <a:lstStyle>
            <a:lvl1pPr>
              <a:defRPr smtClean="0"/>
            </a:lvl1pPr>
          </a:lstStyle>
          <a:p>
            <a:pPr>
              <a:defRPr/>
            </a:pPr>
            <a:fld id="{EA6FDE76-0863-4D8A-A491-4BC8A66320E9}" type="slidenum">
              <a:rPr lang="en-GB" altLang="en-US"/>
              <a:pPr>
                <a:defRPr/>
              </a:pPr>
              <a:t>‹#›</a:t>
            </a:fld>
            <a:endParaRPr lang="en-GB" altLang="en-US"/>
          </a:p>
        </p:txBody>
      </p:sp>
    </p:spTree>
    <p:extLst>
      <p:ext uri="{BB962C8B-B14F-4D97-AF65-F5344CB8AC3E}">
        <p14:creationId xmlns:p14="http://schemas.microsoft.com/office/powerpoint/2010/main" val="311634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F1D289F-7924-B4B1-2EA3-3AB7211ABEFE}"/>
              </a:ext>
            </a:extLst>
          </p:cNvPr>
          <p:cNvCxnSpPr/>
          <p:nvPr userDrawn="1"/>
        </p:nvCxnSpPr>
        <p:spPr>
          <a:xfrm>
            <a:off x="628650" y="1690688"/>
            <a:ext cx="5400675"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pic>
        <p:nvPicPr>
          <p:cNvPr id="6" name="Picture 7" descr="SALFORD LOGO_CMYK.jpg">
            <a:extLst>
              <a:ext uri="{FF2B5EF4-FFF2-40B4-BE49-F238E27FC236}">
                <a16:creationId xmlns:a16="http://schemas.microsoft.com/office/drawing/2014/main" id="{8E984BB3-9A62-92D5-41D5-99B4346B28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63" y="433388"/>
            <a:ext cx="190976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49" y="365129"/>
            <a:ext cx="6642000" cy="1325563"/>
          </a:xfrm>
        </p:spPr>
        <p:txBody>
          <a:bodyPr/>
          <a:lstStyle/>
          <a:p>
            <a:r>
              <a:rPr lang="en-US"/>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4">
            <a:extLst>
              <a:ext uri="{FF2B5EF4-FFF2-40B4-BE49-F238E27FC236}">
                <a16:creationId xmlns:a16="http://schemas.microsoft.com/office/drawing/2014/main" id="{5CFF72FA-E469-CE56-2D66-C08C96B0DF0D}"/>
              </a:ext>
            </a:extLst>
          </p:cNvPr>
          <p:cNvSpPr>
            <a:spLocks noGrp="1"/>
          </p:cNvSpPr>
          <p:nvPr>
            <p:ph type="dt" sz="half" idx="10"/>
          </p:nvPr>
        </p:nvSpPr>
        <p:spPr/>
        <p:txBody>
          <a:bodyPr/>
          <a:lstStyle>
            <a:lvl1pPr>
              <a:defRPr smtClean="0"/>
            </a:lvl1pPr>
          </a:lstStyle>
          <a:p>
            <a:pPr>
              <a:defRPr/>
            </a:pPr>
            <a:fld id="{7ED96F5A-250D-421D-A13A-F18EAB66230E}" type="datetimeFigureOut">
              <a:rPr lang="en-GB" altLang="en-US"/>
              <a:pPr>
                <a:defRPr/>
              </a:pPr>
              <a:t>09/05/2023</a:t>
            </a:fld>
            <a:endParaRPr lang="en-GB" altLang="en-US"/>
          </a:p>
        </p:txBody>
      </p:sp>
      <p:sp>
        <p:nvSpPr>
          <p:cNvPr id="8" name="Footer Placeholder 5">
            <a:extLst>
              <a:ext uri="{FF2B5EF4-FFF2-40B4-BE49-F238E27FC236}">
                <a16:creationId xmlns:a16="http://schemas.microsoft.com/office/drawing/2014/main" id="{E92D033E-DA5B-64AA-0F18-D253BDA6925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6">
            <a:extLst>
              <a:ext uri="{FF2B5EF4-FFF2-40B4-BE49-F238E27FC236}">
                <a16:creationId xmlns:a16="http://schemas.microsoft.com/office/drawing/2014/main" id="{A64A193C-B888-9532-65CF-B38C4835F97E}"/>
              </a:ext>
            </a:extLst>
          </p:cNvPr>
          <p:cNvSpPr>
            <a:spLocks noGrp="1"/>
          </p:cNvSpPr>
          <p:nvPr>
            <p:ph type="sldNum" sz="quarter" idx="12"/>
          </p:nvPr>
        </p:nvSpPr>
        <p:spPr/>
        <p:txBody>
          <a:bodyPr/>
          <a:lstStyle>
            <a:lvl1pPr>
              <a:defRPr smtClean="0"/>
            </a:lvl1pPr>
          </a:lstStyle>
          <a:p>
            <a:pPr>
              <a:defRPr/>
            </a:pPr>
            <a:fld id="{73F69BB1-E79B-4BD2-9E06-597C3A109AF4}" type="slidenum">
              <a:rPr lang="en-GB" altLang="en-US"/>
              <a:pPr>
                <a:defRPr/>
              </a:pPr>
              <a:t>‹#›</a:t>
            </a:fld>
            <a:endParaRPr lang="en-GB" altLang="en-US"/>
          </a:p>
        </p:txBody>
      </p:sp>
    </p:spTree>
    <p:extLst>
      <p:ext uri="{BB962C8B-B14F-4D97-AF65-F5344CB8AC3E}">
        <p14:creationId xmlns:p14="http://schemas.microsoft.com/office/powerpoint/2010/main" val="158457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3ED43D5-5609-C888-ED31-B17BB9643F58}"/>
              </a:ext>
            </a:extLst>
          </p:cNvPr>
          <p:cNvCxnSpPr/>
          <p:nvPr userDrawn="1"/>
        </p:nvCxnSpPr>
        <p:spPr>
          <a:xfrm>
            <a:off x="628650" y="1690688"/>
            <a:ext cx="5400675"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pic>
        <p:nvPicPr>
          <p:cNvPr id="8" name="Picture 2" descr="SALFORD LOGO_CMYK.jpg">
            <a:extLst>
              <a:ext uri="{FF2B5EF4-FFF2-40B4-BE49-F238E27FC236}">
                <a16:creationId xmlns:a16="http://schemas.microsoft.com/office/drawing/2014/main" id="{11CB088B-B6B1-F94D-0ACB-A247D04188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63" y="433388"/>
            <a:ext cx="190976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0" y="365129"/>
            <a:ext cx="6642000" cy="1325563"/>
          </a:xfrm>
        </p:spPr>
        <p:txBody>
          <a:bodyPr/>
          <a:lstStyle>
            <a:lvl1pPr>
              <a:defRPr b="1"/>
            </a:lvl1pPr>
          </a:lstStyle>
          <a:p>
            <a:r>
              <a:rPr lang="en-US"/>
              <a:t>Click to edit Master title style</a:t>
            </a:r>
            <a:endParaRPr lang="en-GB" dirty="0"/>
          </a:p>
        </p:txBody>
      </p:sp>
      <p:sp>
        <p:nvSpPr>
          <p:cNvPr id="3" name="Text Placeholder 2"/>
          <p:cNvSpPr>
            <a:spLocks noGrp="1"/>
          </p:cNvSpPr>
          <p:nvPr>
            <p:ph type="body" idx="1"/>
          </p:nvPr>
        </p:nvSpPr>
        <p:spPr>
          <a:xfrm>
            <a:off x="629842" y="1861248"/>
            <a:ext cx="3868340" cy="816827"/>
          </a:xfrm>
        </p:spPr>
        <p:txBody>
          <a:bodyPr anchor="b">
            <a:noAutofit/>
          </a:bodyPr>
          <a:lstStyle>
            <a:lvl1pPr marL="0" indent="0">
              <a:buNone/>
              <a:defRPr sz="2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743201"/>
            <a:ext cx="3868340" cy="3446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861244"/>
            <a:ext cx="3887391" cy="816827"/>
          </a:xfrm>
        </p:spPr>
        <p:txBody>
          <a:bodyPr anchor="b">
            <a:noAutofit/>
          </a:bodyPr>
          <a:lstStyle>
            <a:lvl1pPr marL="0" indent="0">
              <a:buNone/>
              <a:defRPr sz="2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743199"/>
            <a:ext cx="3887391" cy="34464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6">
            <a:extLst>
              <a:ext uri="{FF2B5EF4-FFF2-40B4-BE49-F238E27FC236}">
                <a16:creationId xmlns:a16="http://schemas.microsoft.com/office/drawing/2014/main" id="{B47C83EE-00B3-53AF-E930-74085DFF55C7}"/>
              </a:ext>
            </a:extLst>
          </p:cNvPr>
          <p:cNvSpPr>
            <a:spLocks noGrp="1"/>
          </p:cNvSpPr>
          <p:nvPr>
            <p:ph type="dt" sz="half" idx="10"/>
          </p:nvPr>
        </p:nvSpPr>
        <p:spPr/>
        <p:txBody>
          <a:bodyPr/>
          <a:lstStyle>
            <a:lvl1pPr>
              <a:defRPr smtClean="0"/>
            </a:lvl1pPr>
          </a:lstStyle>
          <a:p>
            <a:pPr>
              <a:defRPr/>
            </a:pPr>
            <a:fld id="{96BD27D1-B809-4FC2-9B30-3D1328DD4A76}" type="datetimeFigureOut">
              <a:rPr lang="en-GB" altLang="en-US"/>
              <a:pPr>
                <a:defRPr/>
              </a:pPr>
              <a:t>09/05/2023</a:t>
            </a:fld>
            <a:endParaRPr lang="en-GB" altLang="en-US"/>
          </a:p>
        </p:txBody>
      </p:sp>
      <p:sp>
        <p:nvSpPr>
          <p:cNvPr id="10" name="Footer Placeholder 7">
            <a:extLst>
              <a:ext uri="{FF2B5EF4-FFF2-40B4-BE49-F238E27FC236}">
                <a16:creationId xmlns:a16="http://schemas.microsoft.com/office/drawing/2014/main" id="{DAC44C24-E587-5648-9689-C4F8E609A5B0}"/>
              </a:ext>
            </a:extLst>
          </p:cNvPr>
          <p:cNvSpPr>
            <a:spLocks noGrp="1"/>
          </p:cNvSpPr>
          <p:nvPr>
            <p:ph type="ftr" sz="quarter" idx="11"/>
          </p:nvPr>
        </p:nvSpPr>
        <p:spPr/>
        <p:txBody>
          <a:bodyPr/>
          <a:lstStyle>
            <a:lvl1pPr>
              <a:defRPr/>
            </a:lvl1pPr>
          </a:lstStyle>
          <a:p>
            <a:pPr>
              <a:defRPr/>
            </a:pPr>
            <a:endParaRPr lang="en-GB"/>
          </a:p>
        </p:txBody>
      </p:sp>
      <p:sp>
        <p:nvSpPr>
          <p:cNvPr id="11" name="Slide Number Placeholder 8">
            <a:extLst>
              <a:ext uri="{FF2B5EF4-FFF2-40B4-BE49-F238E27FC236}">
                <a16:creationId xmlns:a16="http://schemas.microsoft.com/office/drawing/2014/main" id="{D2238C70-A2C5-33E5-3693-C0E69EC815FE}"/>
              </a:ext>
            </a:extLst>
          </p:cNvPr>
          <p:cNvSpPr>
            <a:spLocks noGrp="1"/>
          </p:cNvSpPr>
          <p:nvPr>
            <p:ph type="sldNum" sz="quarter" idx="12"/>
          </p:nvPr>
        </p:nvSpPr>
        <p:spPr/>
        <p:txBody>
          <a:bodyPr/>
          <a:lstStyle>
            <a:lvl1pPr>
              <a:defRPr smtClean="0"/>
            </a:lvl1pPr>
          </a:lstStyle>
          <a:p>
            <a:pPr>
              <a:defRPr/>
            </a:pPr>
            <a:fld id="{2D1BB0C5-521A-4513-9B9A-E5C779CEA4EB}" type="slidenum">
              <a:rPr lang="en-GB" altLang="en-US"/>
              <a:pPr>
                <a:defRPr/>
              </a:pPr>
              <a:t>‹#›</a:t>
            </a:fld>
            <a:endParaRPr lang="en-GB" altLang="en-US"/>
          </a:p>
        </p:txBody>
      </p:sp>
    </p:spTree>
    <p:extLst>
      <p:ext uri="{BB962C8B-B14F-4D97-AF65-F5344CB8AC3E}">
        <p14:creationId xmlns:p14="http://schemas.microsoft.com/office/powerpoint/2010/main" val="357166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F1AD702-F752-0420-D593-037810404C56}"/>
              </a:ext>
            </a:extLst>
          </p:cNvPr>
          <p:cNvCxnSpPr/>
          <p:nvPr userDrawn="1"/>
        </p:nvCxnSpPr>
        <p:spPr>
          <a:xfrm>
            <a:off x="628650" y="1690688"/>
            <a:ext cx="5400675" cy="0"/>
          </a:xfrm>
          <a:prstGeom prst="line">
            <a:avLst/>
          </a:prstGeom>
          <a:ln w="28575">
            <a:solidFill>
              <a:srgbClr val="C60C30"/>
            </a:solidFill>
          </a:ln>
        </p:spPr>
        <p:style>
          <a:lnRef idx="1">
            <a:schemeClr val="accent1"/>
          </a:lnRef>
          <a:fillRef idx="0">
            <a:schemeClr val="accent1"/>
          </a:fillRef>
          <a:effectRef idx="0">
            <a:schemeClr val="accent1"/>
          </a:effectRef>
          <a:fontRef idx="minor">
            <a:schemeClr val="tx1"/>
          </a:fontRef>
        </p:style>
      </p:cxnSp>
      <p:pic>
        <p:nvPicPr>
          <p:cNvPr id="4" name="Picture 7" descr="SALFORD LOGO_CMYK.jpg">
            <a:extLst>
              <a:ext uri="{FF2B5EF4-FFF2-40B4-BE49-F238E27FC236}">
                <a16:creationId xmlns:a16="http://schemas.microsoft.com/office/drawing/2014/main" id="{BA4CC9E6-5C0D-E02E-4D35-C7BD8E436B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63" y="433388"/>
            <a:ext cx="190976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9"/>
            <a:ext cx="6642000" cy="1325563"/>
          </a:xfrm>
        </p:spPr>
        <p:txBody>
          <a:bodyPr/>
          <a:lstStyle/>
          <a:p>
            <a:r>
              <a:rPr lang="en-US"/>
              <a:t>Click to edit Master title style</a:t>
            </a:r>
            <a:endParaRPr lang="en-GB"/>
          </a:p>
        </p:txBody>
      </p:sp>
      <p:sp>
        <p:nvSpPr>
          <p:cNvPr id="5" name="Date Placeholder 2">
            <a:extLst>
              <a:ext uri="{FF2B5EF4-FFF2-40B4-BE49-F238E27FC236}">
                <a16:creationId xmlns:a16="http://schemas.microsoft.com/office/drawing/2014/main" id="{859FC23E-6331-23C7-2553-1B8744217D82}"/>
              </a:ext>
            </a:extLst>
          </p:cNvPr>
          <p:cNvSpPr>
            <a:spLocks noGrp="1"/>
          </p:cNvSpPr>
          <p:nvPr>
            <p:ph type="dt" sz="half" idx="10"/>
          </p:nvPr>
        </p:nvSpPr>
        <p:spPr/>
        <p:txBody>
          <a:bodyPr/>
          <a:lstStyle>
            <a:lvl1pPr>
              <a:defRPr smtClean="0"/>
            </a:lvl1pPr>
          </a:lstStyle>
          <a:p>
            <a:pPr>
              <a:defRPr/>
            </a:pPr>
            <a:fld id="{E2AF7D0A-B7D6-46ED-A70B-F35C287D04EE}" type="datetimeFigureOut">
              <a:rPr lang="en-GB" altLang="en-US"/>
              <a:pPr>
                <a:defRPr/>
              </a:pPr>
              <a:t>09/05/2023</a:t>
            </a:fld>
            <a:endParaRPr lang="en-GB" altLang="en-US"/>
          </a:p>
        </p:txBody>
      </p:sp>
      <p:sp>
        <p:nvSpPr>
          <p:cNvPr id="6" name="Footer Placeholder 3">
            <a:extLst>
              <a:ext uri="{FF2B5EF4-FFF2-40B4-BE49-F238E27FC236}">
                <a16:creationId xmlns:a16="http://schemas.microsoft.com/office/drawing/2014/main" id="{4BC7DFC9-327C-D177-8187-56D25B9BFED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4">
            <a:extLst>
              <a:ext uri="{FF2B5EF4-FFF2-40B4-BE49-F238E27FC236}">
                <a16:creationId xmlns:a16="http://schemas.microsoft.com/office/drawing/2014/main" id="{0E67F7B4-B906-FECA-2E48-989E09558018}"/>
              </a:ext>
            </a:extLst>
          </p:cNvPr>
          <p:cNvSpPr>
            <a:spLocks noGrp="1"/>
          </p:cNvSpPr>
          <p:nvPr>
            <p:ph type="sldNum" sz="quarter" idx="12"/>
          </p:nvPr>
        </p:nvSpPr>
        <p:spPr/>
        <p:txBody>
          <a:bodyPr/>
          <a:lstStyle>
            <a:lvl1pPr>
              <a:defRPr smtClean="0"/>
            </a:lvl1pPr>
          </a:lstStyle>
          <a:p>
            <a:pPr>
              <a:defRPr/>
            </a:pPr>
            <a:fld id="{E25EF022-4E22-4550-ADFF-5BD57AC0D475}" type="slidenum">
              <a:rPr lang="en-GB" altLang="en-US"/>
              <a:pPr>
                <a:defRPr/>
              </a:pPr>
              <a:t>‹#›</a:t>
            </a:fld>
            <a:endParaRPr lang="en-GB" altLang="en-US"/>
          </a:p>
        </p:txBody>
      </p:sp>
    </p:spTree>
    <p:extLst>
      <p:ext uri="{BB962C8B-B14F-4D97-AF65-F5344CB8AC3E}">
        <p14:creationId xmlns:p14="http://schemas.microsoft.com/office/powerpoint/2010/main" val="270034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1B4463-E79E-7E5C-2D95-143874638792}"/>
              </a:ext>
            </a:extLst>
          </p:cNvPr>
          <p:cNvSpPr>
            <a:spLocks noGrp="1"/>
          </p:cNvSpPr>
          <p:nvPr>
            <p:ph type="dt" sz="half" idx="10"/>
          </p:nvPr>
        </p:nvSpPr>
        <p:spPr/>
        <p:txBody>
          <a:bodyPr/>
          <a:lstStyle>
            <a:lvl1pPr>
              <a:defRPr/>
            </a:lvl1pPr>
          </a:lstStyle>
          <a:p>
            <a:pPr>
              <a:defRPr/>
            </a:pPr>
            <a:fld id="{DB6B5A8C-3DD8-425C-AA9F-4DF76722F410}" type="datetimeFigureOut">
              <a:rPr lang="en-GB" altLang="en-US"/>
              <a:pPr>
                <a:defRPr/>
              </a:pPr>
              <a:t>09/05/2023</a:t>
            </a:fld>
            <a:endParaRPr lang="en-GB" altLang="en-US"/>
          </a:p>
        </p:txBody>
      </p:sp>
      <p:sp>
        <p:nvSpPr>
          <p:cNvPr id="3" name="Footer Placeholder 4">
            <a:extLst>
              <a:ext uri="{FF2B5EF4-FFF2-40B4-BE49-F238E27FC236}">
                <a16:creationId xmlns:a16="http://schemas.microsoft.com/office/drawing/2014/main" id="{02835ABD-10DE-3895-F5CD-B9486B9C06D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0A92ACA-F5D9-E56A-C029-DD859D710FC7}"/>
              </a:ext>
            </a:extLst>
          </p:cNvPr>
          <p:cNvSpPr>
            <a:spLocks noGrp="1"/>
          </p:cNvSpPr>
          <p:nvPr>
            <p:ph type="sldNum" sz="quarter" idx="12"/>
          </p:nvPr>
        </p:nvSpPr>
        <p:spPr/>
        <p:txBody>
          <a:bodyPr/>
          <a:lstStyle>
            <a:lvl1pPr>
              <a:defRPr/>
            </a:lvl1pPr>
          </a:lstStyle>
          <a:p>
            <a:pPr>
              <a:defRPr/>
            </a:pPr>
            <a:fld id="{28230F46-EACC-4421-9473-DD4BA5E75FE7}" type="slidenum">
              <a:rPr lang="en-GB" altLang="en-US"/>
              <a:pPr>
                <a:defRPr/>
              </a:pPr>
              <a:t>‹#›</a:t>
            </a:fld>
            <a:endParaRPr lang="en-GB" altLang="en-US"/>
          </a:p>
        </p:txBody>
      </p:sp>
    </p:spTree>
    <p:extLst>
      <p:ext uri="{BB962C8B-B14F-4D97-AF65-F5344CB8AC3E}">
        <p14:creationId xmlns:p14="http://schemas.microsoft.com/office/powerpoint/2010/main" val="293428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SALFORD LOGO_CMYK.jpg">
            <a:extLst>
              <a:ext uri="{FF2B5EF4-FFF2-40B4-BE49-F238E27FC236}">
                <a16:creationId xmlns:a16="http://schemas.microsoft.com/office/drawing/2014/main" id="{FAB01BDD-20FD-C73E-ADAC-52B7E83786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63" y="433388"/>
            <a:ext cx="190976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2057400"/>
            <a:ext cx="4629150" cy="3803650"/>
          </a:xfrm>
        </p:spPr>
        <p:txBody>
          <a:bodyPr/>
          <a:lstStyle>
            <a:lvl1pPr>
              <a:defRPr sz="28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6" name="Date Placeholder 4">
            <a:extLst>
              <a:ext uri="{FF2B5EF4-FFF2-40B4-BE49-F238E27FC236}">
                <a16:creationId xmlns:a16="http://schemas.microsoft.com/office/drawing/2014/main" id="{C8D7767E-F78B-BD44-1A77-17D35B5BAFF8}"/>
              </a:ext>
            </a:extLst>
          </p:cNvPr>
          <p:cNvSpPr>
            <a:spLocks noGrp="1"/>
          </p:cNvSpPr>
          <p:nvPr>
            <p:ph type="dt" sz="half" idx="10"/>
          </p:nvPr>
        </p:nvSpPr>
        <p:spPr/>
        <p:txBody>
          <a:bodyPr/>
          <a:lstStyle>
            <a:lvl1pPr>
              <a:defRPr smtClean="0"/>
            </a:lvl1pPr>
          </a:lstStyle>
          <a:p>
            <a:pPr>
              <a:defRPr/>
            </a:pPr>
            <a:fld id="{F5A4F8FF-15DD-4CF7-960A-F78F3DD0C548}" type="datetimeFigureOut">
              <a:rPr lang="en-GB" altLang="en-US"/>
              <a:pPr>
                <a:defRPr/>
              </a:pPr>
              <a:t>09/05/2023</a:t>
            </a:fld>
            <a:endParaRPr lang="en-GB" altLang="en-US"/>
          </a:p>
        </p:txBody>
      </p:sp>
      <p:sp>
        <p:nvSpPr>
          <p:cNvPr id="7" name="Footer Placeholder 5">
            <a:extLst>
              <a:ext uri="{FF2B5EF4-FFF2-40B4-BE49-F238E27FC236}">
                <a16:creationId xmlns:a16="http://schemas.microsoft.com/office/drawing/2014/main" id="{85BB617C-1A72-5C6E-4D7A-A26A9FEB867C}"/>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0EC97479-C81A-D92A-C718-69892A830C31}"/>
              </a:ext>
            </a:extLst>
          </p:cNvPr>
          <p:cNvSpPr>
            <a:spLocks noGrp="1"/>
          </p:cNvSpPr>
          <p:nvPr>
            <p:ph type="sldNum" sz="quarter" idx="12"/>
          </p:nvPr>
        </p:nvSpPr>
        <p:spPr/>
        <p:txBody>
          <a:bodyPr/>
          <a:lstStyle>
            <a:lvl1pPr>
              <a:defRPr smtClean="0"/>
            </a:lvl1pPr>
          </a:lstStyle>
          <a:p>
            <a:pPr>
              <a:defRPr/>
            </a:pPr>
            <a:fld id="{C395DC9F-17DA-47A1-A420-4A9E311FF17F}" type="slidenum">
              <a:rPr lang="en-GB" altLang="en-US"/>
              <a:pPr>
                <a:defRPr/>
              </a:pPr>
              <a:t>‹#›</a:t>
            </a:fld>
            <a:endParaRPr lang="en-GB" altLang="en-US"/>
          </a:p>
        </p:txBody>
      </p:sp>
    </p:spTree>
    <p:extLst>
      <p:ext uri="{BB962C8B-B14F-4D97-AF65-F5344CB8AC3E}">
        <p14:creationId xmlns:p14="http://schemas.microsoft.com/office/powerpoint/2010/main" val="308140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SALFORD LOGO_CMYK.jpg">
            <a:extLst>
              <a:ext uri="{FF2B5EF4-FFF2-40B4-BE49-F238E27FC236}">
                <a16:creationId xmlns:a16="http://schemas.microsoft.com/office/drawing/2014/main" id="{CBA51FEC-3BC3-25DD-2E4A-8DF47307BB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63" y="433388"/>
            <a:ext cx="190976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normAutofit/>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2057400"/>
            <a:ext cx="4629150" cy="380365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6" name="Date Placeholder 4">
            <a:extLst>
              <a:ext uri="{FF2B5EF4-FFF2-40B4-BE49-F238E27FC236}">
                <a16:creationId xmlns:a16="http://schemas.microsoft.com/office/drawing/2014/main" id="{CA3DA896-DF11-3441-1D04-FE3A85F394F7}"/>
              </a:ext>
            </a:extLst>
          </p:cNvPr>
          <p:cNvSpPr>
            <a:spLocks noGrp="1"/>
          </p:cNvSpPr>
          <p:nvPr>
            <p:ph type="dt" sz="half" idx="10"/>
          </p:nvPr>
        </p:nvSpPr>
        <p:spPr/>
        <p:txBody>
          <a:bodyPr/>
          <a:lstStyle>
            <a:lvl1pPr>
              <a:defRPr smtClean="0"/>
            </a:lvl1pPr>
          </a:lstStyle>
          <a:p>
            <a:pPr>
              <a:defRPr/>
            </a:pPr>
            <a:fld id="{02564D7E-267F-4A2B-AFDE-C937206C312A}" type="datetimeFigureOut">
              <a:rPr lang="en-GB" altLang="en-US"/>
              <a:pPr>
                <a:defRPr/>
              </a:pPr>
              <a:t>09/05/2023</a:t>
            </a:fld>
            <a:endParaRPr lang="en-GB" altLang="en-US"/>
          </a:p>
        </p:txBody>
      </p:sp>
      <p:sp>
        <p:nvSpPr>
          <p:cNvPr id="7" name="Footer Placeholder 5">
            <a:extLst>
              <a:ext uri="{FF2B5EF4-FFF2-40B4-BE49-F238E27FC236}">
                <a16:creationId xmlns:a16="http://schemas.microsoft.com/office/drawing/2014/main" id="{5CFC7858-7497-0B88-361D-30EE94463660}"/>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BC6F16FE-772C-9204-198E-FF40418F3098}"/>
              </a:ext>
            </a:extLst>
          </p:cNvPr>
          <p:cNvSpPr>
            <a:spLocks noGrp="1"/>
          </p:cNvSpPr>
          <p:nvPr>
            <p:ph type="sldNum" sz="quarter" idx="12"/>
          </p:nvPr>
        </p:nvSpPr>
        <p:spPr/>
        <p:txBody>
          <a:bodyPr/>
          <a:lstStyle>
            <a:lvl1pPr>
              <a:defRPr smtClean="0"/>
            </a:lvl1pPr>
          </a:lstStyle>
          <a:p>
            <a:pPr>
              <a:defRPr/>
            </a:pPr>
            <a:fld id="{51A989DF-9491-4E68-8187-C9A32019FB77}" type="slidenum">
              <a:rPr lang="en-GB" altLang="en-US"/>
              <a:pPr>
                <a:defRPr/>
              </a:pPr>
              <a:t>‹#›</a:t>
            </a:fld>
            <a:endParaRPr lang="en-GB" altLang="en-US"/>
          </a:p>
        </p:txBody>
      </p:sp>
    </p:spTree>
    <p:extLst>
      <p:ext uri="{BB962C8B-B14F-4D97-AF65-F5344CB8AC3E}">
        <p14:creationId xmlns:p14="http://schemas.microsoft.com/office/powerpoint/2010/main" val="97518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E3E9C99-BA1B-03DA-1AA3-7E44DA117C1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B2F4D95-D9C5-E4F1-5B57-FD702E293F0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59AEC70-DC1D-C401-019A-C9ED86C6F7B1}"/>
              </a:ext>
            </a:extLst>
          </p:cNvPr>
          <p:cNvSpPr>
            <a:spLocks noGrp="1"/>
          </p:cNvSpPr>
          <p:nvPr>
            <p:ph type="dt" sz="half" idx="2"/>
          </p:nvPr>
        </p:nvSpPr>
        <p:spPr>
          <a:xfrm>
            <a:off x="628650" y="6356350"/>
            <a:ext cx="79216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898989"/>
                </a:solidFill>
              </a:defRPr>
            </a:lvl1pPr>
          </a:lstStyle>
          <a:p>
            <a:pPr>
              <a:defRPr/>
            </a:pPr>
            <a:fld id="{D1B0EAEC-1551-4A0B-887E-7818059854E4}" type="datetimeFigureOut">
              <a:rPr lang="en-GB" altLang="en-US"/>
              <a:pPr>
                <a:defRPr/>
              </a:pPr>
              <a:t>09/05/2023</a:t>
            </a:fld>
            <a:endParaRPr lang="en-GB" altLang="en-US"/>
          </a:p>
        </p:txBody>
      </p:sp>
      <p:sp>
        <p:nvSpPr>
          <p:cNvPr id="5" name="Footer Placeholder 4">
            <a:extLst>
              <a:ext uri="{FF2B5EF4-FFF2-40B4-BE49-F238E27FC236}">
                <a16:creationId xmlns:a16="http://schemas.microsoft.com/office/drawing/2014/main" id="{8D6535DD-FD24-A796-3D07-53C1124E7825}"/>
              </a:ext>
            </a:extLst>
          </p:cNvPr>
          <p:cNvSpPr>
            <a:spLocks noGrp="1"/>
          </p:cNvSpPr>
          <p:nvPr>
            <p:ph type="ftr" sz="quarter" idx="3"/>
          </p:nvPr>
        </p:nvSpPr>
        <p:spPr>
          <a:xfrm>
            <a:off x="1458913" y="6356350"/>
            <a:ext cx="6451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FFE96B66-BBEE-1DFC-8B7E-BF829727AEA9}"/>
              </a:ext>
            </a:extLst>
          </p:cNvPr>
          <p:cNvSpPr>
            <a:spLocks noGrp="1"/>
          </p:cNvSpPr>
          <p:nvPr>
            <p:ph type="sldNum" sz="quarter" idx="4"/>
          </p:nvPr>
        </p:nvSpPr>
        <p:spPr>
          <a:xfrm>
            <a:off x="7932738" y="6356350"/>
            <a:ext cx="4095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8DE684BB-F133-408A-BC1E-ABC368938F0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09" r:id="rId7"/>
    <p:sldLayoutId id="2147483717" r:id="rId8"/>
    <p:sldLayoutId id="2147483718" r:id="rId9"/>
    <p:sldLayoutId id="2147483719" r:id="rId10"/>
    <p:sldLayoutId id="2147483710" r:id="rId11"/>
  </p:sldLayoutIdLst>
  <p:txStyles>
    <p:titleStyle>
      <a:lvl1pPr algn="l" defTabSz="684213" rtl="0" eaLnBrk="0" fontAlgn="base" hangingPunct="0">
        <a:lnSpc>
          <a:spcPct val="90000"/>
        </a:lnSpc>
        <a:spcBef>
          <a:spcPct val="0"/>
        </a:spcBef>
        <a:spcAft>
          <a:spcPct val="0"/>
        </a:spcAft>
        <a:defRPr sz="3600" b="1" kern="1200">
          <a:solidFill>
            <a:srgbClr val="C60C30"/>
          </a:solidFill>
          <a:latin typeface="Arial" panose="020B0604020202020204" pitchFamily="34" charset="0"/>
          <a:ea typeface="MS PGothic" panose="020B0600070205080204" pitchFamily="34" charset="-128"/>
          <a:cs typeface="Arial" panose="020B0604020202020204" pitchFamily="34" charset="0"/>
        </a:defRPr>
      </a:lvl1pPr>
      <a:lvl2pPr algn="l" defTabSz="684213" rtl="0" eaLnBrk="0" fontAlgn="base" hangingPunct="0">
        <a:lnSpc>
          <a:spcPct val="90000"/>
        </a:lnSpc>
        <a:spcBef>
          <a:spcPct val="0"/>
        </a:spcBef>
        <a:spcAft>
          <a:spcPct val="0"/>
        </a:spcAft>
        <a:defRPr sz="3600" b="1">
          <a:solidFill>
            <a:srgbClr val="C60C30"/>
          </a:solidFill>
          <a:latin typeface="Arial" charset="0"/>
          <a:ea typeface="MS PGothic" panose="020B0600070205080204" pitchFamily="34" charset="-128"/>
          <a:cs typeface="Arial" panose="020B0604020202020204" pitchFamily="34" charset="0"/>
        </a:defRPr>
      </a:lvl2pPr>
      <a:lvl3pPr algn="l" defTabSz="684213" rtl="0" eaLnBrk="0" fontAlgn="base" hangingPunct="0">
        <a:lnSpc>
          <a:spcPct val="90000"/>
        </a:lnSpc>
        <a:spcBef>
          <a:spcPct val="0"/>
        </a:spcBef>
        <a:spcAft>
          <a:spcPct val="0"/>
        </a:spcAft>
        <a:defRPr sz="3600" b="1">
          <a:solidFill>
            <a:srgbClr val="C60C30"/>
          </a:solidFill>
          <a:latin typeface="Arial" charset="0"/>
          <a:ea typeface="MS PGothic" panose="020B0600070205080204" pitchFamily="34" charset="-128"/>
          <a:cs typeface="Arial" panose="020B0604020202020204" pitchFamily="34" charset="0"/>
        </a:defRPr>
      </a:lvl3pPr>
      <a:lvl4pPr algn="l" defTabSz="684213" rtl="0" eaLnBrk="0" fontAlgn="base" hangingPunct="0">
        <a:lnSpc>
          <a:spcPct val="90000"/>
        </a:lnSpc>
        <a:spcBef>
          <a:spcPct val="0"/>
        </a:spcBef>
        <a:spcAft>
          <a:spcPct val="0"/>
        </a:spcAft>
        <a:defRPr sz="3600" b="1">
          <a:solidFill>
            <a:srgbClr val="C60C30"/>
          </a:solidFill>
          <a:latin typeface="Arial" charset="0"/>
          <a:ea typeface="MS PGothic" panose="020B0600070205080204" pitchFamily="34" charset="-128"/>
          <a:cs typeface="Arial" panose="020B0604020202020204" pitchFamily="34" charset="0"/>
        </a:defRPr>
      </a:lvl4pPr>
      <a:lvl5pPr algn="l" defTabSz="684213" rtl="0" eaLnBrk="0" fontAlgn="base" hangingPunct="0">
        <a:lnSpc>
          <a:spcPct val="90000"/>
        </a:lnSpc>
        <a:spcBef>
          <a:spcPct val="0"/>
        </a:spcBef>
        <a:spcAft>
          <a:spcPct val="0"/>
        </a:spcAft>
        <a:defRPr sz="3600" b="1">
          <a:solidFill>
            <a:srgbClr val="C60C30"/>
          </a:solidFill>
          <a:latin typeface="Arial" charset="0"/>
          <a:ea typeface="MS PGothic" panose="020B0600070205080204" pitchFamily="34" charset="-128"/>
          <a:cs typeface="Arial" panose="020B0604020202020204" pitchFamily="34" charset="0"/>
        </a:defRPr>
      </a:lvl5pPr>
      <a:lvl6pPr marL="457200" algn="l" defTabSz="684213" rtl="0" fontAlgn="base">
        <a:lnSpc>
          <a:spcPct val="90000"/>
        </a:lnSpc>
        <a:spcBef>
          <a:spcPct val="0"/>
        </a:spcBef>
        <a:spcAft>
          <a:spcPct val="0"/>
        </a:spcAft>
        <a:defRPr sz="3600" b="1">
          <a:solidFill>
            <a:srgbClr val="C60C30"/>
          </a:solidFill>
          <a:latin typeface="Arial" charset="0"/>
          <a:ea typeface="ＭＳ Ｐゴシック" charset="0"/>
        </a:defRPr>
      </a:lvl6pPr>
      <a:lvl7pPr marL="914400" algn="l" defTabSz="684213" rtl="0" fontAlgn="base">
        <a:lnSpc>
          <a:spcPct val="90000"/>
        </a:lnSpc>
        <a:spcBef>
          <a:spcPct val="0"/>
        </a:spcBef>
        <a:spcAft>
          <a:spcPct val="0"/>
        </a:spcAft>
        <a:defRPr sz="3600" b="1">
          <a:solidFill>
            <a:srgbClr val="C60C30"/>
          </a:solidFill>
          <a:latin typeface="Arial" charset="0"/>
          <a:ea typeface="ＭＳ Ｐゴシック" charset="0"/>
        </a:defRPr>
      </a:lvl7pPr>
      <a:lvl8pPr marL="1371600" algn="l" defTabSz="684213" rtl="0" fontAlgn="base">
        <a:lnSpc>
          <a:spcPct val="90000"/>
        </a:lnSpc>
        <a:spcBef>
          <a:spcPct val="0"/>
        </a:spcBef>
        <a:spcAft>
          <a:spcPct val="0"/>
        </a:spcAft>
        <a:defRPr sz="3600" b="1">
          <a:solidFill>
            <a:srgbClr val="C60C30"/>
          </a:solidFill>
          <a:latin typeface="Arial" charset="0"/>
          <a:ea typeface="ＭＳ Ｐゴシック" charset="0"/>
        </a:defRPr>
      </a:lvl8pPr>
      <a:lvl9pPr marL="1828800" algn="l" defTabSz="684213" rtl="0" fontAlgn="base">
        <a:lnSpc>
          <a:spcPct val="90000"/>
        </a:lnSpc>
        <a:spcBef>
          <a:spcPct val="0"/>
        </a:spcBef>
        <a:spcAft>
          <a:spcPct val="0"/>
        </a:spcAft>
        <a:defRPr sz="3600" b="1">
          <a:solidFill>
            <a:srgbClr val="C60C30"/>
          </a:solidFill>
          <a:latin typeface="Arial" charset="0"/>
          <a:ea typeface="ＭＳ Ｐゴシック" charset="0"/>
        </a:defRPr>
      </a:lvl9pPr>
    </p:titleStyle>
    <p:bodyStyle>
      <a:lvl1pPr marL="169863" indent="-169863" algn="l" defTabSz="684213" rtl="0" eaLnBrk="0" fontAlgn="base" hangingPunct="0">
        <a:lnSpc>
          <a:spcPct val="90000"/>
        </a:lnSpc>
        <a:spcBef>
          <a:spcPts val="750"/>
        </a:spcBef>
        <a:spcAft>
          <a:spcPct val="0"/>
        </a:spcAft>
        <a:buClr>
          <a:srgbClr val="C60C30"/>
        </a:buClr>
        <a:buFont typeface="Arial" panose="020B0604020202020204" pitchFamily="34" charset="0"/>
        <a:buChar char="•"/>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12763" indent="-169863" algn="l" defTabSz="684213" rtl="0" eaLnBrk="0" fontAlgn="base" hangingPunct="0">
        <a:lnSpc>
          <a:spcPct val="90000"/>
        </a:lnSpc>
        <a:spcBef>
          <a:spcPts val="375"/>
        </a:spcBef>
        <a:spcAft>
          <a:spcPct val="0"/>
        </a:spcAft>
        <a:buClr>
          <a:srgbClr val="C60C30"/>
        </a:buClr>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855663" indent="-169863" algn="l" defTabSz="684213" rtl="0" eaLnBrk="0" fontAlgn="base" hangingPunct="0">
        <a:lnSpc>
          <a:spcPct val="90000"/>
        </a:lnSpc>
        <a:spcBef>
          <a:spcPts val="375"/>
        </a:spcBef>
        <a:spcAft>
          <a:spcPct val="0"/>
        </a:spcAft>
        <a:buClr>
          <a:srgbClr val="C60C30"/>
        </a:buClr>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198563" indent="-169863" algn="l" defTabSz="684213" rtl="0" eaLnBrk="0" fontAlgn="base" hangingPunct="0">
        <a:lnSpc>
          <a:spcPct val="90000"/>
        </a:lnSpc>
        <a:spcBef>
          <a:spcPts val="375"/>
        </a:spcBef>
        <a:spcAft>
          <a:spcPct val="0"/>
        </a:spcAft>
        <a:buClr>
          <a:srgbClr val="C60C30"/>
        </a:buClr>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541463" indent="-169863" algn="l" defTabSz="684213" rtl="0" eaLnBrk="0" fontAlgn="base" hangingPunct="0">
        <a:lnSpc>
          <a:spcPct val="90000"/>
        </a:lnSpc>
        <a:spcBef>
          <a:spcPts val="375"/>
        </a:spcBef>
        <a:spcAft>
          <a:spcPct val="0"/>
        </a:spcAft>
        <a:buClr>
          <a:srgbClr val="C60C30"/>
        </a:buClr>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2"/>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Replica Pro" pitchFamily="34" charset="0"/>
              </a:defRPr>
            </a:lvl1pPr>
          </a:lstStyle>
          <a:p>
            <a:fld id="{2F687BF4-E68B-4BF7-A39F-4880ABABE8F8}" type="datetimeFigureOut">
              <a:rPr lang="en-GB" smtClean="0"/>
              <a:pPr/>
              <a:t>10/05/2023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solidFill>
                <a:latin typeface="Replica Pro Heavy" pitchFamily="34" charset="0"/>
                <a:cs typeface="Replica Pro Heavy" pitchFamily="34" charset="0"/>
              </a:defRPr>
            </a:lvl1pPr>
          </a:lstStyle>
          <a:p>
            <a:fld id="{5FCE8880-E0A9-47E8-8C01-B2481209165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5" r:id="rId1"/>
  </p:sldLayoutIdLst>
  <p:txStyles>
    <p:titleStyle>
      <a:lvl1pPr algn="ctr" defTabSz="914400" rtl="0" eaLnBrk="1" latinLnBrk="0" hangingPunct="1">
        <a:spcBef>
          <a:spcPct val="0"/>
        </a:spcBef>
        <a:buNone/>
        <a:defRPr sz="4000" kern="1200">
          <a:solidFill>
            <a:schemeClr val="tx1"/>
          </a:solidFill>
          <a:latin typeface="Replica Pro Heavy" pitchFamily="34" charset="0"/>
          <a:ea typeface="+mj-ea"/>
          <a:cs typeface="Replica Pro Heavy"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rgbClr val="CD181F"/>
          </a:solidFill>
          <a:latin typeface="Replica Pro Heavy" pitchFamily="34" charset="0"/>
          <a:ea typeface="+mn-ea"/>
          <a:cs typeface="Replica Pro Heavy"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eplica Pro" pitchFamily="34" charset="0"/>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Replica Pro Light" pitchFamily="34" charset="0"/>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Replica Pro Light" pitchFamily="34" charset="0"/>
          <a:ea typeface="+mn-ea"/>
          <a:cs typeface="+mn-cs"/>
        </a:defRPr>
      </a:lvl4pPr>
      <a:lvl5pPr marL="2057400" indent="-228600" algn="l" defTabSz="914400" rtl="0" eaLnBrk="1" latinLnBrk="0" hangingPunct="1">
        <a:spcBef>
          <a:spcPct val="20000"/>
        </a:spcBef>
        <a:buFont typeface="Arial" pitchFamily="34" charset="0"/>
        <a:buChar char="»"/>
        <a:defRPr sz="800" kern="1200">
          <a:solidFill>
            <a:srgbClr val="D8D2C4"/>
          </a:solidFill>
          <a:latin typeface="Replica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2"/>
          <p:cNvSpPr/>
          <p:nvPr userDrawn="1"/>
        </p:nvSpPr>
        <p:spPr>
          <a:xfrm>
            <a:off x="2967182" y="0"/>
            <a:ext cx="6188363" cy="6869545"/>
          </a:xfrm>
          <a:custGeom>
            <a:avLst/>
            <a:gdLst>
              <a:gd name="connsiteX0" fmla="*/ 6188363 w 6188363"/>
              <a:gd name="connsiteY0" fmla="*/ 0 h 6869545"/>
              <a:gd name="connsiteX1" fmla="*/ 4133273 w 6188363"/>
              <a:gd name="connsiteY1" fmla="*/ 0 h 6869545"/>
              <a:gd name="connsiteX2" fmla="*/ 0 w 6188363"/>
              <a:gd name="connsiteY2" fmla="*/ 6858000 h 6869545"/>
              <a:gd name="connsiteX3" fmla="*/ 6188363 w 6188363"/>
              <a:gd name="connsiteY3" fmla="*/ 6869545 h 6869545"/>
              <a:gd name="connsiteX4" fmla="*/ 6188363 w 6188363"/>
              <a:gd name="connsiteY4" fmla="*/ 0 h 68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8363" h="6869545">
                <a:moveTo>
                  <a:pt x="6188363" y="0"/>
                </a:moveTo>
                <a:lnTo>
                  <a:pt x="4133273" y="0"/>
                </a:lnTo>
                <a:lnTo>
                  <a:pt x="0" y="6858000"/>
                </a:lnTo>
                <a:lnTo>
                  <a:pt x="6188363" y="6869545"/>
                </a:lnTo>
                <a:lnTo>
                  <a:pt x="6188363" y="0"/>
                </a:lnTo>
                <a:close/>
              </a:path>
            </a:pathLst>
          </a:custGeom>
          <a:solidFill>
            <a:srgbClr val="F1EFE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0" name="Freeform 9"/>
          <p:cNvSpPr/>
          <p:nvPr userDrawn="1"/>
        </p:nvSpPr>
        <p:spPr>
          <a:xfrm>
            <a:off x="8168167" y="4635032"/>
            <a:ext cx="987379" cy="2234512"/>
          </a:xfrm>
          <a:custGeom>
            <a:avLst/>
            <a:gdLst>
              <a:gd name="connsiteX0" fmla="*/ 987379 w 987379"/>
              <a:gd name="connsiteY0" fmla="*/ 0 h 2234512"/>
              <a:gd name="connsiteX1" fmla="*/ 987379 w 987379"/>
              <a:gd name="connsiteY1" fmla="*/ 1392582 h 2234512"/>
              <a:gd name="connsiteX2" fmla="*/ 513785 w 987379"/>
              <a:gd name="connsiteY2" fmla="*/ 2182558 h 2234512"/>
              <a:gd name="connsiteX3" fmla="*/ 461829 w 987379"/>
              <a:gd name="connsiteY3" fmla="*/ 2234512 h 2234512"/>
              <a:gd name="connsiteX4" fmla="*/ 34637 w 987379"/>
              <a:gd name="connsiteY4" fmla="*/ 2231626 h 2234512"/>
              <a:gd name="connsiteX5" fmla="*/ 0 w 987379"/>
              <a:gd name="connsiteY5" fmla="*/ 2194103 h 2234512"/>
              <a:gd name="connsiteX6" fmla="*/ 0 w 987379"/>
              <a:gd name="connsiteY6" fmla="*/ 1642807 h 22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79" h="2234512">
                <a:moveTo>
                  <a:pt x="987379" y="0"/>
                </a:moveTo>
                <a:lnTo>
                  <a:pt x="987379" y="1392582"/>
                </a:lnTo>
                <a:lnTo>
                  <a:pt x="513785" y="2182558"/>
                </a:lnTo>
                <a:lnTo>
                  <a:pt x="461829" y="2234512"/>
                </a:lnTo>
                <a:lnTo>
                  <a:pt x="34637" y="2231626"/>
                </a:lnTo>
                <a:lnTo>
                  <a:pt x="0" y="2194103"/>
                </a:lnTo>
                <a:lnTo>
                  <a:pt x="0" y="1642807"/>
                </a:lnTo>
                <a:close/>
              </a:path>
            </a:pathLst>
          </a:custGeom>
          <a:solidFill>
            <a:srgbClr val="B60E20"/>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solidFill>
                <a:srgbClr val="FF0000"/>
              </a:solidFill>
              <a:effectLst/>
            </a:endParaRPr>
          </a:p>
        </p:txBody>
      </p:sp>
    </p:spTree>
    <p:extLst>
      <p:ext uri="{BB962C8B-B14F-4D97-AF65-F5344CB8AC3E}">
        <p14:creationId xmlns:p14="http://schemas.microsoft.com/office/powerpoint/2010/main" val="760465255"/>
      </p:ext>
    </p:extLst>
  </p:cSld>
  <p:clrMap bg1="lt1" tx1="dk1" bg2="lt2" tx2="dk2" accent1="accent1" accent2="accent2" accent3="accent3" accent4="accent4" accent5="accent5" accent6="accent6" hlink="hlink" folHlink="folHlink"/>
  <p:sldLayoutIdLst>
    <p:sldLayoutId id="2147483653" r:id="rId1"/>
    <p:sldLayoutId id="2147483679" r:id="rId2"/>
  </p:sldLayoutIdLst>
  <p:hf sldNum="0" hdr="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6707E-B364-BA39-6880-87AB365D45E5}"/>
              </a:ext>
            </a:extLst>
          </p:cNvPr>
          <p:cNvSpPr>
            <a:spLocks noGrp="1"/>
          </p:cNvSpPr>
          <p:nvPr>
            <p:ph type="title"/>
          </p:nvPr>
        </p:nvSpPr>
        <p:spPr>
          <a:xfrm>
            <a:off x="628650" y="118734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248F82-67A5-4C89-EBDA-12B5E6C2EE08}"/>
              </a:ext>
            </a:extLst>
          </p:cNvPr>
          <p:cNvSpPr>
            <a:spLocks noGrp="1"/>
          </p:cNvSpPr>
          <p:nvPr>
            <p:ph type="body" idx="1"/>
          </p:nvPr>
        </p:nvSpPr>
        <p:spPr>
          <a:xfrm>
            <a:off x="628650" y="2682240"/>
            <a:ext cx="7886700" cy="34947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D7E2C-3774-390D-72A8-956D02E783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8C9FFA-DFEC-4829-ADD4-9F5FA611CA87}" type="datetimeFigureOut">
              <a:rPr lang="en-GB" smtClean="0"/>
              <a:t>10/05/2023</a:t>
            </a:fld>
            <a:endParaRPr lang="en-GB"/>
          </a:p>
        </p:txBody>
      </p:sp>
      <p:sp>
        <p:nvSpPr>
          <p:cNvPr id="5" name="Footer Placeholder 4">
            <a:extLst>
              <a:ext uri="{FF2B5EF4-FFF2-40B4-BE49-F238E27FC236}">
                <a16:creationId xmlns:a16="http://schemas.microsoft.com/office/drawing/2014/main" id="{399EA6BE-3C6D-9CE1-F41E-1856334317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E8D2F0-7A39-4B69-DE4D-5778C6508E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8DE799-C2FB-4D98-A23F-369D2BB3E5FD}" type="slidenum">
              <a:rPr lang="en-GB" smtClean="0"/>
              <a:t>‹#›</a:t>
            </a:fld>
            <a:endParaRPr lang="en-GB"/>
          </a:p>
        </p:txBody>
      </p:sp>
      <p:pic>
        <p:nvPicPr>
          <p:cNvPr id="8" name="Content Placeholder 4" descr="A picture containing chart&#10;&#10;Description automatically generated">
            <a:extLst>
              <a:ext uri="{FF2B5EF4-FFF2-40B4-BE49-F238E27FC236}">
                <a16:creationId xmlns:a16="http://schemas.microsoft.com/office/drawing/2014/main" id="{D2D10B77-972C-F8C7-327A-7C53943EA38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35" t="1726" r="65145" b="78646"/>
          <a:stretch/>
        </p:blipFill>
        <p:spPr>
          <a:xfrm>
            <a:off x="563489" y="244848"/>
            <a:ext cx="1612608" cy="701930"/>
          </a:xfrm>
          <a:prstGeom prst="rect">
            <a:avLst/>
          </a:prstGeom>
        </p:spPr>
      </p:pic>
      <p:pic>
        <p:nvPicPr>
          <p:cNvPr id="9" name="Content Placeholder 4" descr="A picture containing chart&#10;&#10;Description automatically generated">
            <a:extLst>
              <a:ext uri="{FF2B5EF4-FFF2-40B4-BE49-F238E27FC236}">
                <a16:creationId xmlns:a16="http://schemas.microsoft.com/office/drawing/2014/main" id="{CF71A179-F26F-3EFD-29EE-80D0C541FEA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284" t="4162" r="38515" b="85989"/>
          <a:stretch/>
        </p:blipFill>
        <p:spPr>
          <a:xfrm>
            <a:off x="3840041" y="61546"/>
            <a:ext cx="1463919" cy="487087"/>
          </a:xfrm>
          <a:prstGeom prst="rect">
            <a:avLst/>
          </a:prstGeom>
        </p:spPr>
      </p:pic>
      <p:pic>
        <p:nvPicPr>
          <p:cNvPr id="11" name="Content Placeholder 4" descr="A picture containing chart&#10;&#10;Description automatically generated">
            <a:extLst>
              <a:ext uri="{FF2B5EF4-FFF2-40B4-BE49-F238E27FC236}">
                <a16:creationId xmlns:a16="http://schemas.microsoft.com/office/drawing/2014/main" id="{DA7D388D-2CC2-F45D-DC90-8A2027B7FE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25" t="905" r="929" b="76637"/>
          <a:stretch/>
        </p:blipFill>
        <p:spPr>
          <a:xfrm>
            <a:off x="6963508" y="194260"/>
            <a:ext cx="1551842" cy="803106"/>
          </a:xfrm>
          <a:prstGeom prst="rect">
            <a:avLst/>
          </a:prstGeom>
        </p:spPr>
      </p:pic>
      <p:pic>
        <p:nvPicPr>
          <p:cNvPr id="12" name="Content Placeholder 8" descr="A picture containing chart&#10;&#10;Description automatically generated">
            <a:extLst>
              <a:ext uri="{FF2B5EF4-FFF2-40B4-BE49-F238E27FC236}">
                <a16:creationId xmlns:a16="http://schemas.microsoft.com/office/drawing/2014/main" id="{B8964E7E-3E82-A566-7877-93D88120AC1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7" t="80672" b="772"/>
          <a:stretch/>
        </p:blipFill>
        <p:spPr>
          <a:xfrm>
            <a:off x="21657" y="5585376"/>
            <a:ext cx="9122344" cy="1272624"/>
          </a:xfrm>
          <a:prstGeom prst="rect">
            <a:avLst/>
          </a:prstGeom>
        </p:spPr>
      </p:pic>
      <p:sp>
        <p:nvSpPr>
          <p:cNvPr id="13" name="Rectangle 12">
            <a:extLst>
              <a:ext uri="{FF2B5EF4-FFF2-40B4-BE49-F238E27FC236}">
                <a16:creationId xmlns:a16="http://schemas.microsoft.com/office/drawing/2014/main" id="{79493BB0-5FFF-5001-D4EB-078405E8D4A5}"/>
              </a:ext>
            </a:extLst>
          </p:cNvPr>
          <p:cNvSpPr/>
          <p:nvPr userDrawn="1"/>
        </p:nvSpPr>
        <p:spPr>
          <a:xfrm>
            <a:off x="844062" y="5451232"/>
            <a:ext cx="1938704" cy="3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665814720"/>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txStyles>
    <p:titleStyle>
      <a:lvl1pPr algn="l" defTabSz="914400" rtl="0" eaLnBrk="1" latinLnBrk="0" hangingPunct="1">
        <a:lnSpc>
          <a:spcPct val="90000"/>
        </a:lnSpc>
        <a:spcBef>
          <a:spcPct val="0"/>
        </a:spcBef>
        <a:buNone/>
        <a:defRPr sz="4400" b="1" kern="1200">
          <a:solidFill>
            <a:srgbClr val="0033CC"/>
          </a:solidFill>
          <a:latin typeface="Nunito Sans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6707E-B364-BA39-6880-87AB365D45E5}"/>
              </a:ext>
            </a:extLst>
          </p:cNvPr>
          <p:cNvSpPr>
            <a:spLocks noGrp="1"/>
          </p:cNvSpPr>
          <p:nvPr>
            <p:ph type="title"/>
          </p:nvPr>
        </p:nvSpPr>
        <p:spPr>
          <a:xfrm>
            <a:off x="628650" y="1714501"/>
            <a:ext cx="7886700" cy="7984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248F82-67A5-4C89-EBDA-12B5E6C2EE08}"/>
              </a:ext>
            </a:extLst>
          </p:cNvPr>
          <p:cNvSpPr>
            <a:spLocks noGrp="1"/>
          </p:cNvSpPr>
          <p:nvPr>
            <p:ph type="body" idx="1"/>
          </p:nvPr>
        </p:nvSpPr>
        <p:spPr>
          <a:xfrm>
            <a:off x="628650" y="2682240"/>
            <a:ext cx="7886700" cy="34947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D7E2C-3774-390D-72A8-956D02E783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8C9FFA-DFEC-4829-ADD4-9F5FA611CA87}" type="datetimeFigureOut">
              <a:rPr lang="en-GB" smtClean="0"/>
              <a:t>10/05/2023</a:t>
            </a:fld>
            <a:endParaRPr lang="en-GB"/>
          </a:p>
        </p:txBody>
      </p:sp>
      <p:sp>
        <p:nvSpPr>
          <p:cNvPr id="5" name="Footer Placeholder 4">
            <a:extLst>
              <a:ext uri="{FF2B5EF4-FFF2-40B4-BE49-F238E27FC236}">
                <a16:creationId xmlns:a16="http://schemas.microsoft.com/office/drawing/2014/main" id="{399EA6BE-3C6D-9CE1-F41E-1856334317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E8D2F0-7A39-4B69-DE4D-5778C6508E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8DE799-C2FB-4D98-A23F-369D2BB3E5FD}" type="slidenum">
              <a:rPr lang="en-GB" smtClean="0"/>
              <a:t>‹#›</a:t>
            </a:fld>
            <a:endParaRPr lang="en-GB"/>
          </a:p>
        </p:txBody>
      </p:sp>
      <p:pic>
        <p:nvPicPr>
          <p:cNvPr id="8" name="Content Placeholder 4" descr="A picture containing chart&#10;&#10;Description automatically generated">
            <a:extLst>
              <a:ext uri="{FF2B5EF4-FFF2-40B4-BE49-F238E27FC236}">
                <a16:creationId xmlns:a16="http://schemas.microsoft.com/office/drawing/2014/main" id="{A54C260C-3446-B1FD-5383-F04846EC088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35" t="1726" r="65145" b="78646"/>
          <a:stretch/>
        </p:blipFill>
        <p:spPr>
          <a:xfrm>
            <a:off x="563489" y="244848"/>
            <a:ext cx="1612608" cy="701930"/>
          </a:xfrm>
          <a:prstGeom prst="rect">
            <a:avLst/>
          </a:prstGeom>
        </p:spPr>
      </p:pic>
      <p:pic>
        <p:nvPicPr>
          <p:cNvPr id="9" name="Content Placeholder 8" descr="A picture containing chart&#10;&#10;Description automatically generated">
            <a:extLst>
              <a:ext uri="{FF2B5EF4-FFF2-40B4-BE49-F238E27FC236}">
                <a16:creationId xmlns:a16="http://schemas.microsoft.com/office/drawing/2014/main" id="{BF9E4DA3-D2CC-557E-C2FD-57CF28470B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7" t="80672" b="772"/>
          <a:stretch/>
        </p:blipFill>
        <p:spPr>
          <a:xfrm>
            <a:off x="21657" y="5585376"/>
            <a:ext cx="9122344" cy="1272624"/>
          </a:xfrm>
          <a:prstGeom prst="rect">
            <a:avLst/>
          </a:prstGeom>
        </p:spPr>
      </p:pic>
      <p:sp>
        <p:nvSpPr>
          <p:cNvPr id="11" name="Rectangle 10">
            <a:extLst>
              <a:ext uri="{FF2B5EF4-FFF2-40B4-BE49-F238E27FC236}">
                <a16:creationId xmlns:a16="http://schemas.microsoft.com/office/drawing/2014/main" id="{2025A831-8DE7-29FC-C558-024E864A9B15}"/>
              </a:ext>
            </a:extLst>
          </p:cNvPr>
          <p:cNvSpPr/>
          <p:nvPr userDrawn="1"/>
        </p:nvSpPr>
        <p:spPr>
          <a:xfrm>
            <a:off x="844062" y="5451232"/>
            <a:ext cx="1938704" cy="3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Content Placeholder 4" descr="A picture containing chart&#10;&#10;Description automatically generated">
            <a:extLst>
              <a:ext uri="{FF2B5EF4-FFF2-40B4-BE49-F238E27FC236}">
                <a16:creationId xmlns:a16="http://schemas.microsoft.com/office/drawing/2014/main" id="{7C3909CC-CEA5-E661-0E2E-4B6CC78C03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284" t="4162" r="38515" b="85989"/>
          <a:stretch/>
        </p:blipFill>
        <p:spPr>
          <a:xfrm>
            <a:off x="3840041" y="61546"/>
            <a:ext cx="1463919" cy="487087"/>
          </a:xfrm>
          <a:prstGeom prst="rect">
            <a:avLst/>
          </a:prstGeom>
        </p:spPr>
      </p:pic>
      <p:pic>
        <p:nvPicPr>
          <p:cNvPr id="13" name="Content Placeholder 4" descr="A picture containing chart&#10;&#10;Description automatically generated">
            <a:extLst>
              <a:ext uri="{FF2B5EF4-FFF2-40B4-BE49-F238E27FC236}">
                <a16:creationId xmlns:a16="http://schemas.microsoft.com/office/drawing/2014/main" id="{4ECA16FB-DD18-23B0-1719-72798CD77D9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25" t="905" r="929" b="76637"/>
          <a:stretch/>
        </p:blipFill>
        <p:spPr>
          <a:xfrm>
            <a:off x="6963508" y="194260"/>
            <a:ext cx="1551842" cy="803106"/>
          </a:xfrm>
          <a:prstGeom prst="rect">
            <a:avLst/>
          </a:prstGeom>
        </p:spPr>
      </p:pic>
    </p:spTree>
    <p:extLst>
      <p:ext uri="{BB962C8B-B14F-4D97-AF65-F5344CB8AC3E}">
        <p14:creationId xmlns:p14="http://schemas.microsoft.com/office/powerpoint/2010/main" val="665814720"/>
      </p:ext>
    </p:extLst>
  </p:cSld>
  <p:clrMap bg1="lt1" tx1="dk1" bg2="lt2" tx2="dk2" accent1="accent1" accent2="accent2" accent3="accent3" accent4="accent4" accent5="accent5" accent6="accent6" hlink="hlink" folHlink="folHlink"/>
  <p:sldLayoutIdLst>
    <p:sldLayoutId id="2147483650" r:id="rId1"/>
  </p:sldLayoutIdLst>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Nunito Sans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hsemployers.org/articles/clinical-placement-supervision-model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sp.org.uk/professional-clinical/practice-based-learning" TargetMode="External"/><Relationship Id="rId2" Type="http://schemas.openxmlformats.org/officeDocument/2006/relationships/hyperlink" Target="https://www.hcpc-uk.org/education-providers/updates/2021/using-simulation-to-support-practice-based-learning/"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hyperlink" Target="https://www.csp.org.uk/publications/principles-practice-based-learning" TargetMode="External"/><Relationship Id="rId4" Type="http://schemas.openxmlformats.org/officeDocument/2006/relationships/hyperlink" Target="https://www.rcot.co.uk/node/523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5AAD83EC-C4F3-B649-D62D-90C150A0AB46}"/>
              </a:ext>
            </a:extLst>
          </p:cNvPr>
          <p:cNvSpPr>
            <a:spLocks noGrp="1"/>
          </p:cNvSpPr>
          <p:nvPr>
            <p:ph type="ctrTitle"/>
          </p:nvPr>
        </p:nvSpPr>
        <p:spPr>
          <a:xfrm>
            <a:off x="0" y="3935413"/>
            <a:ext cx="8394700" cy="1177925"/>
          </a:xfrm>
        </p:spPr>
        <p:txBody>
          <a:bodyPr>
            <a:normAutofit fontScale="90000"/>
          </a:bodyPr>
          <a:lstStyle/>
          <a:p>
            <a:pPr eaLnBrk="1" hangingPunct="1"/>
            <a:r>
              <a:rPr lang="en-US" altLang="en-US" dirty="0"/>
              <a:t>Practice Based Learning – Innovation or time for business as usual?</a:t>
            </a:r>
          </a:p>
        </p:txBody>
      </p:sp>
      <p:sp>
        <p:nvSpPr>
          <p:cNvPr id="12291" name="Subtitle 5">
            <a:extLst>
              <a:ext uri="{FF2B5EF4-FFF2-40B4-BE49-F238E27FC236}">
                <a16:creationId xmlns:a16="http://schemas.microsoft.com/office/drawing/2014/main" id="{CA7B109B-7A58-F73E-8268-0A63ED7802CA}"/>
              </a:ext>
            </a:extLst>
          </p:cNvPr>
          <p:cNvSpPr>
            <a:spLocks noGrp="1"/>
          </p:cNvSpPr>
          <p:nvPr>
            <p:ph type="subTitle" idx="1"/>
          </p:nvPr>
        </p:nvSpPr>
        <p:spPr>
          <a:xfrm>
            <a:off x="138113" y="5530850"/>
            <a:ext cx="8388350" cy="738188"/>
          </a:xfrm>
        </p:spPr>
        <p:txBody>
          <a:bodyPr/>
          <a:lstStyle/>
          <a:p>
            <a:pPr eaLnBrk="1" hangingPunct="1"/>
            <a:r>
              <a:rPr lang="en-US" altLang="en-US" dirty="0">
                <a:latin typeface="Arial"/>
                <a:ea typeface="MS PGothic"/>
                <a:cs typeface="Arial"/>
              </a:rPr>
              <a:t>Dr Gill Rawlinson Director  @GillRPhysio</a:t>
            </a:r>
          </a:p>
          <a:p>
            <a:pPr eaLnBrk="1" hangingPunct="1"/>
            <a:r>
              <a:rPr lang="en-US" altLang="en-US" dirty="0">
                <a:latin typeface="Arial"/>
                <a:ea typeface="MS PGothic"/>
                <a:cs typeface="Arial"/>
              </a:rPr>
              <a:t>CSP Council member </a:t>
            </a:r>
            <a:endParaRPr lang="en-US" altLang="en-US" dirty="0"/>
          </a:p>
        </p:txBody>
      </p:sp>
      <p:sp>
        <p:nvSpPr>
          <p:cNvPr id="12292" name="TextBox 3">
            <a:extLst>
              <a:ext uri="{FF2B5EF4-FFF2-40B4-BE49-F238E27FC236}">
                <a16:creationId xmlns:a16="http://schemas.microsoft.com/office/drawing/2014/main" id="{4C53ED89-5492-3A6C-037A-C334E6F1CAD5}"/>
              </a:ext>
            </a:extLst>
          </p:cNvPr>
          <p:cNvSpPr txBox="1">
            <a:spLocks noChangeArrowheads="1"/>
          </p:cNvSpPr>
          <p:nvPr/>
        </p:nvSpPr>
        <p:spPr bwMode="auto">
          <a:xfrm>
            <a:off x="2106613" y="13763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lr>
                <a:srgbClr val="C60C3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90000"/>
              </a:lnSpc>
              <a:spcBef>
                <a:spcPts val="375"/>
              </a:spcBef>
              <a:buClr>
                <a:srgbClr val="C60C3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ct val="90000"/>
              </a:lnSpc>
              <a:spcBef>
                <a:spcPts val="375"/>
              </a:spcBef>
              <a:buClr>
                <a:srgbClr val="C60C3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ct val="90000"/>
              </a:lnSpc>
              <a:spcBef>
                <a:spcPts val="375"/>
              </a:spcBef>
              <a:buClr>
                <a:srgbClr val="C60C3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nSpc>
                <a:spcPct val="90000"/>
              </a:lnSpc>
              <a:spcBef>
                <a:spcPts val="375"/>
              </a:spcBef>
              <a:buClr>
                <a:srgbClr val="C60C3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lnSpc>
                <a:spcPct val="90000"/>
              </a:lnSpc>
              <a:spcBef>
                <a:spcPts val="375"/>
              </a:spcBef>
              <a:spcAft>
                <a:spcPct val="0"/>
              </a:spcAft>
              <a:buClr>
                <a:srgbClr val="C60C3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lnSpc>
                <a:spcPct val="90000"/>
              </a:lnSpc>
              <a:spcBef>
                <a:spcPts val="375"/>
              </a:spcBef>
              <a:spcAft>
                <a:spcPct val="0"/>
              </a:spcAft>
              <a:buClr>
                <a:srgbClr val="C60C3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lnSpc>
                <a:spcPct val="90000"/>
              </a:lnSpc>
              <a:spcBef>
                <a:spcPts val="375"/>
              </a:spcBef>
              <a:spcAft>
                <a:spcPct val="0"/>
              </a:spcAft>
              <a:buClr>
                <a:srgbClr val="C60C3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lnSpc>
                <a:spcPct val="90000"/>
              </a:lnSpc>
              <a:spcBef>
                <a:spcPts val="375"/>
              </a:spcBef>
              <a:spcAft>
                <a:spcPct val="0"/>
              </a:spcAft>
              <a:buClr>
                <a:srgbClr val="C60C30"/>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lnSpc>
                <a:spcPct val="100000"/>
              </a:lnSpc>
              <a:spcBef>
                <a:spcPct val="0"/>
              </a:spcBef>
              <a:buClrTx/>
              <a:buFontTx/>
              <a:buNone/>
            </a:pPr>
            <a:endParaRPr lang="en-US" altLang="en-US" sz="180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1821B6D-F4BF-928C-4A98-C78DAE92A6B5}"/>
              </a:ext>
            </a:extLst>
          </p:cNvPr>
          <p:cNvSpPr>
            <a:spLocks noGrp="1"/>
          </p:cNvSpPr>
          <p:nvPr>
            <p:ph type="title"/>
          </p:nvPr>
        </p:nvSpPr>
        <p:spPr>
          <a:xfrm>
            <a:off x="628650" y="365125"/>
            <a:ext cx="6642100" cy="1325563"/>
          </a:xfrm>
        </p:spPr>
        <p:txBody>
          <a:bodyPr/>
          <a:lstStyle/>
          <a:p>
            <a:r>
              <a:rPr lang="en-GB" altLang="en-US" dirty="0">
                <a:latin typeface="Arial"/>
                <a:ea typeface="MS PGothic"/>
                <a:cs typeface="Arial"/>
              </a:rPr>
              <a:t>Peer supervision models </a:t>
            </a:r>
          </a:p>
        </p:txBody>
      </p:sp>
      <p:sp>
        <p:nvSpPr>
          <p:cNvPr id="22531" name="Content Placeholder 2">
            <a:extLst>
              <a:ext uri="{FF2B5EF4-FFF2-40B4-BE49-F238E27FC236}">
                <a16:creationId xmlns:a16="http://schemas.microsoft.com/office/drawing/2014/main" id="{5888ED2F-3106-0E45-D48C-3DFC2F58154D}"/>
              </a:ext>
            </a:extLst>
          </p:cNvPr>
          <p:cNvSpPr>
            <a:spLocks noGrp="1"/>
          </p:cNvSpPr>
          <p:nvPr>
            <p:ph sz="half" idx="1"/>
          </p:nvPr>
        </p:nvSpPr>
        <p:spPr>
          <a:xfrm>
            <a:off x="628650" y="1777429"/>
            <a:ext cx="7886700" cy="4399534"/>
          </a:xfrm>
        </p:spPr>
        <p:txBody>
          <a:bodyPr/>
          <a:lstStyle/>
          <a:p>
            <a:pPr>
              <a:spcAft>
                <a:spcPts val="1200"/>
              </a:spcAft>
            </a:pPr>
            <a:r>
              <a:rPr lang="en-GB" altLang="en-US" dirty="0">
                <a:solidFill>
                  <a:srgbClr val="000000"/>
                </a:solidFill>
                <a:latin typeface="Calibri" panose="020F0502020204030204" pitchFamily="34" charset="0"/>
              </a:rPr>
              <a:t>Taking more than one student at once </a:t>
            </a:r>
          </a:p>
          <a:p>
            <a:pPr>
              <a:spcAft>
                <a:spcPts val="1200"/>
              </a:spcAft>
            </a:pPr>
            <a:r>
              <a:rPr lang="en-GB" altLang="en-US" dirty="0">
                <a:solidFill>
                  <a:srgbClr val="000000"/>
                </a:solidFill>
                <a:latin typeface="Calibri" panose="020F0502020204030204" pitchFamily="34" charset="0"/>
              </a:rPr>
              <a:t>Peer learning </a:t>
            </a:r>
          </a:p>
          <a:p>
            <a:pPr marL="0" indent="0">
              <a:spcAft>
                <a:spcPts val="1200"/>
              </a:spcAft>
              <a:buNone/>
            </a:pPr>
            <a:r>
              <a:rPr lang="en-GB" altLang="en-US" dirty="0">
                <a:solidFill>
                  <a:srgbClr val="000000"/>
                </a:solidFill>
                <a:latin typeface="Calibri" panose="020F0502020204030204" pitchFamily="34" charset="0"/>
              </a:rPr>
              <a:t>CLIP models -</a:t>
            </a:r>
            <a:r>
              <a:rPr lang="en-GB" dirty="0">
                <a:hlinkClick r:id="rId3"/>
              </a:rPr>
              <a:t>Clinical placement supervision models | NHS Employers</a:t>
            </a:r>
            <a:endParaRPr lang="en-GB" dirty="0"/>
          </a:p>
          <a:p>
            <a:pPr marL="0" indent="0">
              <a:spcAft>
                <a:spcPts val="1200"/>
              </a:spcAft>
              <a:buNone/>
            </a:pPr>
            <a:r>
              <a:rPr lang="en-GB" dirty="0">
                <a:solidFill>
                  <a:srgbClr val="C60C30"/>
                </a:solidFill>
              </a:rPr>
              <a:t>Barriers</a:t>
            </a:r>
            <a:r>
              <a:rPr lang="en-GB" dirty="0"/>
              <a:t> –space / time , planning / supervision time </a:t>
            </a:r>
          </a:p>
          <a:p>
            <a:pPr marL="0" indent="0">
              <a:spcAft>
                <a:spcPts val="1200"/>
              </a:spcAft>
              <a:buNone/>
            </a:pPr>
            <a:r>
              <a:rPr lang="en-GB" dirty="0">
                <a:solidFill>
                  <a:srgbClr val="C60C30"/>
                </a:solidFill>
              </a:rPr>
              <a:t>Opportunities</a:t>
            </a:r>
            <a:r>
              <a:rPr lang="en-GB" dirty="0"/>
              <a:t> – increase capacity, improved student experience, peer support, embed in team, team development, enhanced patient care, Interprofessional education  </a:t>
            </a:r>
          </a:p>
          <a:p>
            <a:pPr marL="0" indent="0">
              <a:spcAft>
                <a:spcPts val="1200"/>
              </a:spcAft>
              <a:buNone/>
            </a:pPr>
            <a:endParaRPr lang="en-GB" altLang="en-US" dirty="0">
              <a:solidFill>
                <a:srgbClr val="000000"/>
              </a:solidFill>
              <a:latin typeface="Calibri" panose="020F0502020204030204" pitchFamily="34" charset="0"/>
            </a:endParaRPr>
          </a:p>
          <a:p>
            <a:pPr marL="0" indent="0">
              <a:spcAft>
                <a:spcPts val="1200"/>
              </a:spcAft>
              <a:buNone/>
            </a:pPr>
            <a:endParaRPr lang="en-GB" altLang="en-US" dirty="0">
              <a:solidFill>
                <a:srgbClr val="000000"/>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vector graphics&#10;&#10;Description automatically generated">
            <a:extLst>
              <a:ext uri="{FF2B5EF4-FFF2-40B4-BE49-F238E27FC236}">
                <a16:creationId xmlns:a16="http://schemas.microsoft.com/office/drawing/2014/main" id="{0496F654-3A83-C943-1F47-8FDC64FBF28D}"/>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70000"/>
          <a:stretch/>
        </p:blipFill>
        <p:spPr>
          <a:xfrm>
            <a:off x="-18000" y="1950750"/>
            <a:ext cx="9180000" cy="4050000"/>
          </a:xfrm>
          <a:prstGeom prst="rect">
            <a:avLst/>
          </a:prstGeom>
        </p:spPr>
      </p:pic>
      <p:sp>
        <p:nvSpPr>
          <p:cNvPr id="7" name="Title 1">
            <a:extLst>
              <a:ext uri="{FF2B5EF4-FFF2-40B4-BE49-F238E27FC236}">
                <a16:creationId xmlns:a16="http://schemas.microsoft.com/office/drawing/2014/main" id="{A29811A5-9E0B-35A7-37A3-1802E7C0F1D6}"/>
              </a:ext>
            </a:extLst>
          </p:cNvPr>
          <p:cNvSpPr txBox="1">
            <a:spLocks/>
          </p:cNvSpPr>
          <p:nvPr/>
        </p:nvSpPr>
        <p:spPr>
          <a:xfrm>
            <a:off x="628650" y="187153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solidFill>
                <a:latin typeface="Arial (headings)"/>
                <a:ea typeface="+mj-ea"/>
                <a:cs typeface="+mj-cs"/>
              </a:defRPr>
            </a:lvl1pPr>
          </a:lstStyle>
          <a:p>
            <a:r>
              <a:rPr lang="en-GB" sz="2100">
                <a:latin typeface="Nunito Sans Black" panose="00000A00000000000000" pitchFamily="2" charset="0"/>
              </a:rPr>
              <a:t>Principle 5</a:t>
            </a:r>
          </a:p>
        </p:txBody>
      </p:sp>
      <p:pic>
        <p:nvPicPr>
          <p:cNvPr id="5" name="Picture 4" descr="A picture containing toy, vector graphics&#10;&#10;Description automatically generated">
            <a:extLst>
              <a:ext uri="{FF2B5EF4-FFF2-40B4-BE49-F238E27FC236}">
                <a16:creationId xmlns:a16="http://schemas.microsoft.com/office/drawing/2014/main" id="{F8C2B659-6F39-5148-1A73-0234AD32C060}"/>
              </a:ext>
            </a:extLst>
          </p:cNvPr>
          <p:cNvPicPr>
            <a:picLocks noChangeAspect="1"/>
          </p:cNvPicPr>
          <p:nvPr/>
        </p:nvPicPr>
        <p:blipFill rotWithShape="1">
          <a:blip r:embed="rId3">
            <a:extLst>
              <a:ext uri="{28A0092B-C50C-407E-A947-70E740481C1C}">
                <a14:useLocalDpi xmlns:a14="http://schemas.microsoft.com/office/drawing/2010/main" val="0"/>
              </a:ext>
            </a:extLst>
          </a:blip>
          <a:srcRect l="18933" t="12270" r="19616" b="29179"/>
          <a:stretch/>
        </p:blipFill>
        <p:spPr>
          <a:xfrm>
            <a:off x="5821845" y="2178664"/>
            <a:ext cx="2693505" cy="3627254"/>
          </a:xfrm>
          <a:prstGeom prst="rect">
            <a:avLst/>
          </a:prstGeom>
        </p:spPr>
      </p:pic>
      <p:sp>
        <p:nvSpPr>
          <p:cNvPr id="3" name="Title 1">
            <a:extLst>
              <a:ext uri="{FF2B5EF4-FFF2-40B4-BE49-F238E27FC236}">
                <a16:creationId xmlns:a16="http://schemas.microsoft.com/office/drawing/2014/main" id="{F408A16D-99A8-FDB5-AC77-B850DC884824}"/>
              </a:ext>
            </a:extLst>
          </p:cNvPr>
          <p:cNvSpPr>
            <a:spLocks noGrp="1"/>
          </p:cNvSpPr>
          <p:nvPr>
            <p:ph type="title"/>
          </p:nvPr>
        </p:nvSpPr>
        <p:spPr>
          <a:xfrm>
            <a:off x="418648" y="3215306"/>
            <a:ext cx="4756547" cy="2031206"/>
          </a:xfrm>
        </p:spPr>
        <p:txBody>
          <a:bodyPr>
            <a:noAutofit/>
          </a:bodyPr>
          <a:lstStyle/>
          <a:p>
            <a:r>
              <a:rPr lang="en-GB" dirty="0">
                <a:solidFill>
                  <a:schemeClr val="tx1"/>
                </a:solidFill>
                <a:latin typeface="Nunito Sans Black" panose="00000A00000000000000" pitchFamily="2" charset="0"/>
              </a:rPr>
              <a:t>Practice-based learning is designed with a whole team approach</a:t>
            </a:r>
          </a:p>
        </p:txBody>
      </p:sp>
      <p:sp>
        <p:nvSpPr>
          <p:cNvPr id="2" name="TextBox 1">
            <a:extLst>
              <a:ext uri="{FF2B5EF4-FFF2-40B4-BE49-F238E27FC236}">
                <a16:creationId xmlns:a16="http://schemas.microsoft.com/office/drawing/2014/main" id="{8CC9F026-EF15-75E8-44AB-1B5DA2796ED5}"/>
              </a:ext>
            </a:extLst>
          </p:cNvPr>
          <p:cNvSpPr txBox="1"/>
          <p:nvPr/>
        </p:nvSpPr>
        <p:spPr>
          <a:xfrm>
            <a:off x="0" y="5596109"/>
            <a:ext cx="9144000" cy="300082"/>
          </a:xfrm>
          <a:prstGeom prst="rect">
            <a:avLst/>
          </a:prstGeom>
          <a:noFill/>
        </p:spPr>
        <p:txBody>
          <a:bodyPr wrap="square">
            <a:spAutoFit/>
          </a:bodyPr>
          <a:lstStyle/>
          <a:p>
            <a:pPr algn="ctr"/>
            <a:r>
              <a:rPr lang="en-GB" sz="1350">
                <a:solidFill>
                  <a:schemeClr val="bg1"/>
                </a:solidFill>
                <a:latin typeface="Nunito" pitchFamily="2" charset="0"/>
              </a:rPr>
              <a:t>#CSP_RCOT_PBL</a:t>
            </a:r>
          </a:p>
        </p:txBody>
      </p:sp>
    </p:spTree>
    <p:extLst>
      <p:ext uri="{BB962C8B-B14F-4D97-AF65-F5344CB8AC3E}">
        <p14:creationId xmlns:p14="http://schemas.microsoft.com/office/powerpoint/2010/main" val="766007913"/>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93D3A5E-E45F-FF53-6F00-55C49DFA2C66}"/>
              </a:ext>
            </a:extLst>
          </p:cNvPr>
          <p:cNvSpPr>
            <a:spLocks noGrp="1"/>
          </p:cNvSpPr>
          <p:nvPr>
            <p:ph type="title"/>
          </p:nvPr>
        </p:nvSpPr>
        <p:spPr>
          <a:xfrm>
            <a:off x="628650" y="365125"/>
            <a:ext cx="6642100" cy="1325563"/>
          </a:xfrm>
        </p:spPr>
        <p:txBody>
          <a:bodyPr/>
          <a:lstStyle/>
          <a:p>
            <a:pPr eaLnBrk="1" hangingPunct="1"/>
            <a:r>
              <a:rPr lang="en-GB" altLang="en-US" dirty="0"/>
              <a:t>Team supervision – embed students in our teams </a:t>
            </a:r>
          </a:p>
        </p:txBody>
      </p:sp>
      <p:sp>
        <p:nvSpPr>
          <p:cNvPr id="16386" name="Content Placeholder 2">
            <a:extLst>
              <a:ext uri="{FF2B5EF4-FFF2-40B4-BE49-F238E27FC236}">
                <a16:creationId xmlns:a16="http://schemas.microsoft.com/office/drawing/2014/main" id="{B7614523-4FA2-7D05-BBB2-AE1520153BDA}"/>
              </a:ext>
            </a:extLst>
          </p:cNvPr>
          <p:cNvSpPr>
            <a:spLocks noGrp="1"/>
          </p:cNvSpPr>
          <p:nvPr>
            <p:ph sz="half" idx="1"/>
          </p:nvPr>
        </p:nvSpPr>
        <p:spPr>
          <a:xfrm>
            <a:off x="267540" y="1825625"/>
            <a:ext cx="7886700" cy="4811713"/>
          </a:xfrm>
        </p:spPr>
        <p:txBody>
          <a:bodyPr/>
          <a:lstStyle/>
          <a:p>
            <a:pPr eaLnBrk="1" hangingPunct="1">
              <a:defRPr/>
            </a:pPr>
            <a:r>
              <a:rPr lang="en-GB" altLang="en-US" dirty="0"/>
              <a:t>Developing Education pillar in workforce at all levels  - supervision models, teaching and learning  supp workers, B5-9 </a:t>
            </a:r>
          </a:p>
          <a:p>
            <a:pPr eaLnBrk="1" hangingPunct="1">
              <a:defRPr/>
            </a:pPr>
            <a:r>
              <a:rPr lang="en-GB" altLang="en-US" dirty="0"/>
              <a:t>Enhanced clinical practice- an  enabler?</a:t>
            </a:r>
          </a:p>
          <a:p>
            <a:pPr eaLnBrk="1" hangingPunct="1">
              <a:defRPr/>
            </a:pPr>
            <a:r>
              <a:rPr lang="en-GB" altLang="en-US" dirty="0"/>
              <a:t>Reduce weight of responsibility on single person </a:t>
            </a:r>
          </a:p>
          <a:p>
            <a:pPr eaLnBrk="1" hangingPunct="1">
              <a:defRPr/>
            </a:pPr>
            <a:r>
              <a:rPr lang="en-GB" altLang="en-US" dirty="0"/>
              <a:t>Part time </a:t>
            </a:r>
          </a:p>
          <a:p>
            <a:pPr marL="0" indent="0" eaLnBrk="1" hangingPunct="1">
              <a:buNone/>
              <a:defRPr/>
            </a:pPr>
            <a:r>
              <a:rPr lang="en-GB" altLang="en-US" dirty="0"/>
              <a:t>placements? </a:t>
            </a:r>
          </a:p>
          <a:p>
            <a:pPr marL="0" indent="0" eaLnBrk="1" hangingPunct="1">
              <a:buNone/>
              <a:defRPr/>
            </a:pPr>
            <a:endParaRPr lang="en-GB" altLang="en-US" dirty="0"/>
          </a:p>
          <a:p>
            <a:pPr eaLnBrk="1" hangingPunct="1">
              <a:defRPr/>
            </a:pPr>
            <a:endParaRPr lang="en-GB" altLang="en-US" dirty="0"/>
          </a:p>
          <a:p>
            <a:pPr eaLnBrk="1" hangingPunct="1">
              <a:defRPr/>
            </a:pPr>
            <a:endParaRPr lang="en-GB" altLang="en-US" dirty="0"/>
          </a:p>
          <a:p>
            <a:pPr marL="0" indent="0" eaLnBrk="1" hangingPunct="1">
              <a:buNone/>
              <a:defRPr/>
            </a:pPr>
            <a:endParaRPr lang="en-GB" altLang="en-US" dirty="0"/>
          </a:p>
          <a:p>
            <a:pPr eaLnBrk="1" hangingPunct="1">
              <a:defRPr/>
            </a:pPr>
            <a:endParaRPr lang="en-GB" altLang="en-US" dirty="0"/>
          </a:p>
          <a:p>
            <a:pPr marL="0" indent="0" eaLnBrk="1" hangingPunct="1">
              <a:buNone/>
              <a:defRPr/>
            </a:pPr>
            <a:endParaRPr lang="en-GB" altLang="en-US" dirty="0"/>
          </a:p>
        </p:txBody>
      </p:sp>
      <p:pic>
        <p:nvPicPr>
          <p:cNvPr id="3" name="Picture 2">
            <a:extLst>
              <a:ext uri="{FF2B5EF4-FFF2-40B4-BE49-F238E27FC236}">
                <a16:creationId xmlns:a16="http://schemas.microsoft.com/office/drawing/2014/main" id="{0223D9ED-5400-A7B0-0166-A2D8EE10BAE4}"/>
              </a:ext>
            </a:extLst>
          </p:cNvPr>
          <p:cNvPicPr>
            <a:picLocks noChangeAspect="1"/>
          </p:cNvPicPr>
          <p:nvPr/>
        </p:nvPicPr>
        <p:blipFill>
          <a:blip r:embed="rId3"/>
          <a:stretch>
            <a:fillRect/>
          </a:stretch>
        </p:blipFill>
        <p:spPr>
          <a:xfrm>
            <a:off x="4397767" y="4106846"/>
            <a:ext cx="4622531" cy="2626438"/>
          </a:xfrm>
          <a:prstGeom prst="rect">
            <a:avLst/>
          </a:prstGeom>
        </p:spPr>
      </p:pic>
    </p:spTree>
    <p:extLst>
      <p:ext uri="{BB962C8B-B14F-4D97-AF65-F5344CB8AC3E}">
        <p14:creationId xmlns:p14="http://schemas.microsoft.com/office/powerpoint/2010/main" val="341864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65" y="4521351"/>
            <a:ext cx="1688434" cy="2024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Title 1"/>
          <p:cNvSpPr>
            <a:spLocks noGrp="1"/>
          </p:cNvSpPr>
          <p:nvPr>
            <p:ph type="title"/>
          </p:nvPr>
        </p:nvSpPr>
        <p:spPr>
          <a:xfrm>
            <a:off x="2218530" y="251684"/>
            <a:ext cx="5620651" cy="952500"/>
          </a:xfrm>
        </p:spPr>
        <p:txBody>
          <a:bodyPr/>
          <a:lstStyle/>
          <a:p>
            <a:pPr algn="ctr"/>
            <a:r>
              <a:rPr lang="en-GB" altLang="en-US" sz="3200" dirty="0">
                <a:latin typeface="Arial Black" panose="020B0A04020102020204" pitchFamily="34" charset="0"/>
                <a:ea typeface="Calibri" panose="020F0502020204030204" pitchFamily="34" charset="0"/>
                <a:cs typeface="Calibri" panose="020F0502020204030204" pitchFamily="34" charset="0"/>
              </a:rPr>
              <a:t>Simulation -What is it?</a:t>
            </a:r>
          </a:p>
        </p:txBody>
      </p:sp>
      <p:sp>
        <p:nvSpPr>
          <p:cNvPr id="3" name="Text Placeholder 2"/>
          <p:cNvSpPr>
            <a:spLocks noGrp="1"/>
          </p:cNvSpPr>
          <p:nvPr>
            <p:ph type="body" sz="half" idx="1"/>
          </p:nvPr>
        </p:nvSpPr>
        <p:spPr>
          <a:xfrm>
            <a:off x="2837322" y="3245587"/>
            <a:ext cx="3519365" cy="2287854"/>
          </a:xfrm>
        </p:spPr>
        <p:txBody>
          <a:bodyPr/>
          <a:lstStyle/>
          <a:p>
            <a:pPr marL="0" indent="0" algn="ctr">
              <a:buNone/>
              <a:defRPr/>
            </a:pPr>
            <a:r>
              <a:rPr lang="ja-JP" altLang="en-US" sz="2000" dirty="0">
                <a:ea typeface="MS PGothic" charset="0"/>
              </a:rPr>
              <a:t>“</a:t>
            </a:r>
            <a:r>
              <a:rPr lang="en-US" altLang="ja-JP" sz="2000" dirty="0">
                <a:ea typeface="MS PGothic" charset="0"/>
              </a:rPr>
              <a:t>Simulation is a </a:t>
            </a:r>
            <a:r>
              <a:rPr lang="en-US" altLang="ja-JP" sz="2000" dirty="0">
                <a:solidFill>
                  <a:srgbClr val="C00000"/>
                </a:solidFill>
                <a:ea typeface="MS PGothic" charset="0"/>
              </a:rPr>
              <a:t>technique</a:t>
            </a:r>
            <a:r>
              <a:rPr lang="en-US" altLang="ja-JP" sz="2000" dirty="0">
                <a:ea typeface="MS PGothic" charset="0"/>
              </a:rPr>
              <a:t> to replace or amplify real experiences with </a:t>
            </a:r>
            <a:r>
              <a:rPr lang="en-US" altLang="ja-JP" sz="2000" dirty="0">
                <a:solidFill>
                  <a:srgbClr val="C00000"/>
                </a:solidFill>
                <a:ea typeface="MS PGothic" charset="0"/>
              </a:rPr>
              <a:t>guided</a:t>
            </a:r>
            <a:r>
              <a:rPr lang="en-US" altLang="ja-JP" sz="2000" dirty="0">
                <a:ea typeface="MS PGothic" charset="0"/>
              </a:rPr>
              <a:t> experiences, often </a:t>
            </a:r>
            <a:r>
              <a:rPr lang="en-US" altLang="ja-JP" sz="2000" dirty="0">
                <a:solidFill>
                  <a:srgbClr val="C00000"/>
                </a:solidFill>
                <a:ea typeface="MS PGothic" charset="0"/>
              </a:rPr>
              <a:t>immersive</a:t>
            </a:r>
            <a:r>
              <a:rPr lang="en-US" altLang="ja-JP" sz="2000" dirty="0">
                <a:ea typeface="MS PGothic" charset="0"/>
              </a:rPr>
              <a:t> in nature, that evoke or replicate aspects of the real world in an interactive fashion</a:t>
            </a:r>
            <a:r>
              <a:rPr lang="ja-JP" altLang="en-US" sz="2000" dirty="0">
                <a:ea typeface="MS PGothic" charset="0"/>
              </a:rPr>
              <a:t>”</a:t>
            </a:r>
            <a:r>
              <a:rPr lang="en-US" altLang="ja-JP" sz="2000" dirty="0">
                <a:ea typeface="MS PGothic" charset="0"/>
              </a:rPr>
              <a:t>                                    (Gaba, 2004, p.i2)</a:t>
            </a:r>
            <a:endParaRPr lang="en-GB" sz="2000" dirty="0"/>
          </a:p>
          <a:p>
            <a:pPr>
              <a:defRPr/>
            </a:pPr>
            <a:endParaRPr lang="en-GB" sz="1800" dirty="0"/>
          </a:p>
        </p:txBody>
      </p:sp>
      <p:pic>
        <p:nvPicPr>
          <p:cNvPr id="4" name="Picture 3">
            <a:extLst>
              <a:ext uri="{FF2B5EF4-FFF2-40B4-BE49-F238E27FC236}">
                <a16:creationId xmlns:a16="http://schemas.microsoft.com/office/drawing/2014/main" id="{B41304A1-0EF6-4B43-B8D8-BF885FC4F637}"/>
              </a:ext>
            </a:extLst>
          </p:cNvPr>
          <p:cNvPicPr>
            <a:picLocks noChangeAspect="1"/>
          </p:cNvPicPr>
          <p:nvPr/>
        </p:nvPicPr>
        <p:blipFill>
          <a:blip r:embed="rId4"/>
          <a:stretch>
            <a:fillRect/>
          </a:stretch>
        </p:blipFill>
        <p:spPr>
          <a:xfrm>
            <a:off x="254795" y="1400043"/>
            <a:ext cx="2287854" cy="228785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87D103B-35B9-A117-DF28-5087A2F3BC35}"/>
              </a:ext>
            </a:extLst>
          </p:cNvPr>
          <p:cNvPicPr>
            <a:picLocks noChangeAspect="1"/>
          </p:cNvPicPr>
          <p:nvPr/>
        </p:nvPicPr>
        <p:blipFill>
          <a:blip r:embed="rId5"/>
          <a:stretch>
            <a:fillRect/>
          </a:stretch>
        </p:blipFill>
        <p:spPr>
          <a:xfrm>
            <a:off x="254795" y="4831031"/>
            <a:ext cx="2559049" cy="17145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EB443F1-A166-B8E5-5EBA-BDE0F8657E94}"/>
              </a:ext>
            </a:extLst>
          </p:cNvPr>
          <p:cNvPicPr>
            <a:picLocks noChangeAspect="1"/>
          </p:cNvPicPr>
          <p:nvPr/>
        </p:nvPicPr>
        <p:blipFill>
          <a:blip r:embed="rId6"/>
          <a:stretch>
            <a:fillRect/>
          </a:stretch>
        </p:blipFill>
        <p:spPr>
          <a:xfrm>
            <a:off x="6494553" y="1236264"/>
            <a:ext cx="2603218" cy="2615411"/>
          </a:xfrm>
          <a:prstGeom prst="rect">
            <a:avLst/>
          </a:prstGeom>
        </p:spPr>
      </p:pic>
      <p:pic>
        <p:nvPicPr>
          <p:cNvPr id="7" name="Picture 6">
            <a:extLst>
              <a:ext uri="{FF2B5EF4-FFF2-40B4-BE49-F238E27FC236}">
                <a16:creationId xmlns:a16="http://schemas.microsoft.com/office/drawing/2014/main" id="{CA884EB8-26E4-C2A1-367D-6913E9915F2E}"/>
              </a:ext>
            </a:extLst>
          </p:cNvPr>
          <p:cNvPicPr>
            <a:picLocks noChangeAspect="1"/>
          </p:cNvPicPr>
          <p:nvPr/>
        </p:nvPicPr>
        <p:blipFill rotWithShape="1">
          <a:blip r:embed="rId7"/>
          <a:srcRect t="11157" r="12604"/>
          <a:stretch/>
        </p:blipFill>
        <p:spPr>
          <a:xfrm>
            <a:off x="3201143" y="1037882"/>
            <a:ext cx="2741714" cy="18580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0705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45472" y="959104"/>
            <a:ext cx="3971060" cy="4172453"/>
          </a:xfrm>
          <a:prstGeom prst="rect">
            <a:avLst/>
          </a:prstGeom>
        </p:spPr>
        <p:txBody>
          <a:bodyPr/>
          <a:lstStyle/>
          <a:p>
            <a:pPr marL="0" indent="0">
              <a:buNone/>
            </a:pPr>
            <a:r>
              <a:rPr lang="en-GB" sz="2800" dirty="0"/>
              <a:t>‘</a:t>
            </a:r>
            <a:r>
              <a:rPr lang="en-GB" sz="2800" i="1" dirty="0"/>
              <a:t>Education providers have flexibility to consider using simulation where they feel it can be meaningfully applied to deliver a quality practice-based learning experience</a:t>
            </a:r>
            <a:r>
              <a:rPr lang="en-GB" sz="2800" dirty="0"/>
              <a:t>’ </a:t>
            </a:r>
          </a:p>
          <a:p>
            <a:pPr marL="0" indent="0">
              <a:buNone/>
            </a:pPr>
            <a:r>
              <a:rPr lang="en-GB" sz="2800" dirty="0"/>
              <a:t>(HCPC, 2021)</a:t>
            </a:r>
          </a:p>
        </p:txBody>
      </p:sp>
      <p:pic>
        <p:nvPicPr>
          <p:cNvPr id="4" name="Picture 3">
            <a:extLst>
              <a:ext uri="{FF2B5EF4-FFF2-40B4-BE49-F238E27FC236}">
                <a16:creationId xmlns:a16="http://schemas.microsoft.com/office/drawing/2014/main" id="{82B37E18-CE52-F5E8-6F90-DF18F2F30EC8}"/>
              </a:ext>
            </a:extLst>
          </p:cNvPr>
          <p:cNvPicPr>
            <a:picLocks noChangeAspect="1"/>
          </p:cNvPicPr>
          <p:nvPr/>
        </p:nvPicPr>
        <p:blipFill>
          <a:blip r:embed="rId3"/>
          <a:stretch>
            <a:fillRect/>
          </a:stretch>
        </p:blipFill>
        <p:spPr>
          <a:xfrm>
            <a:off x="4741555" y="738929"/>
            <a:ext cx="1963237" cy="167593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4B01EE9-BC8D-2A21-D0F7-E1888CF88080}"/>
              </a:ext>
            </a:extLst>
          </p:cNvPr>
          <p:cNvPicPr>
            <a:picLocks noChangeAspect="1"/>
          </p:cNvPicPr>
          <p:nvPr/>
        </p:nvPicPr>
        <p:blipFill>
          <a:blip r:embed="rId4"/>
          <a:stretch>
            <a:fillRect/>
          </a:stretch>
        </p:blipFill>
        <p:spPr>
          <a:xfrm>
            <a:off x="4572000" y="2759738"/>
            <a:ext cx="2207937" cy="146047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B72F88F-2469-581A-2FA0-30A750908431}"/>
              </a:ext>
            </a:extLst>
          </p:cNvPr>
          <p:cNvPicPr>
            <a:picLocks noChangeAspect="1"/>
          </p:cNvPicPr>
          <p:nvPr/>
        </p:nvPicPr>
        <p:blipFill>
          <a:blip r:embed="rId5"/>
          <a:stretch>
            <a:fillRect/>
          </a:stretch>
        </p:blipFill>
        <p:spPr>
          <a:xfrm>
            <a:off x="6913351" y="368946"/>
            <a:ext cx="1963237" cy="177825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36ACA16-5AF3-2B1C-CA93-8CBE8471FAE7}"/>
              </a:ext>
            </a:extLst>
          </p:cNvPr>
          <p:cNvPicPr>
            <a:picLocks noChangeAspect="1"/>
          </p:cNvPicPr>
          <p:nvPr/>
        </p:nvPicPr>
        <p:blipFill>
          <a:blip r:embed="rId6"/>
          <a:stretch>
            <a:fillRect/>
          </a:stretch>
        </p:blipFill>
        <p:spPr>
          <a:xfrm>
            <a:off x="3821373" y="4519459"/>
            <a:ext cx="2164695" cy="194822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60C1915-32FB-3897-172C-0A23B3732DC7}"/>
              </a:ext>
            </a:extLst>
          </p:cNvPr>
          <p:cNvPicPr>
            <a:picLocks noChangeAspect="1"/>
          </p:cNvPicPr>
          <p:nvPr/>
        </p:nvPicPr>
        <p:blipFill rotWithShape="1">
          <a:blip r:embed="rId7"/>
          <a:srcRect t="5246"/>
          <a:stretch/>
        </p:blipFill>
        <p:spPr>
          <a:xfrm>
            <a:off x="6493556" y="4565089"/>
            <a:ext cx="1461158" cy="151675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CE681BF1-2D7D-0807-D382-BF150BB30434}"/>
              </a:ext>
            </a:extLst>
          </p:cNvPr>
          <p:cNvPicPr>
            <a:picLocks noChangeAspect="1"/>
          </p:cNvPicPr>
          <p:nvPr/>
        </p:nvPicPr>
        <p:blipFill>
          <a:blip r:embed="rId8"/>
          <a:stretch>
            <a:fillRect/>
          </a:stretch>
        </p:blipFill>
        <p:spPr>
          <a:xfrm>
            <a:off x="7034715" y="2544499"/>
            <a:ext cx="1839999" cy="1675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6254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03AC-EBDB-7608-60B9-F24727183F62}"/>
              </a:ext>
            </a:extLst>
          </p:cNvPr>
          <p:cNvSpPr>
            <a:spLocks noGrp="1"/>
          </p:cNvSpPr>
          <p:nvPr>
            <p:ph type="title"/>
          </p:nvPr>
        </p:nvSpPr>
        <p:spPr/>
        <p:txBody>
          <a:bodyPr/>
          <a:lstStyle/>
          <a:p>
            <a:r>
              <a:rPr lang="en-GB" dirty="0"/>
              <a:t>Simulation </a:t>
            </a:r>
          </a:p>
        </p:txBody>
      </p:sp>
      <p:sp>
        <p:nvSpPr>
          <p:cNvPr id="3" name="Content Placeholder 2">
            <a:extLst>
              <a:ext uri="{FF2B5EF4-FFF2-40B4-BE49-F238E27FC236}">
                <a16:creationId xmlns:a16="http://schemas.microsoft.com/office/drawing/2014/main" id="{0BA2F692-A288-6FC2-9181-63351136E446}"/>
              </a:ext>
            </a:extLst>
          </p:cNvPr>
          <p:cNvSpPr>
            <a:spLocks noGrp="1"/>
          </p:cNvSpPr>
          <p:nvPr>
            <p:ph idx="1"/>
          </p:nvPr>
        </p:nvSpPr>
        <p:spPr/>
        <p:txBody>
          <a:bodyPr/>
          <a:lstStyle/>
          <a:p>
            <a:r>
              <a:rPr lang="en-GB" dirty="0"/>
              <a:t>Can simulation replace Practice based learning ???.......</a:t>
            </a:r>
          </a:p>
          <a:p>
            <a:endParaRPr lang="en-GB" dirty="0"/>
          </a:p>
          <a:p>
            <a:r>
              <a:rPr lang="en-GB" dirty="0"/>
              <a:t>Difficult scenarios?</a:t>
            </a:r>
          </a:p>
          <a:p>
            <a:endParaRPr lang="en-GB" dirty="0"/>
          </a:p>
          <a:p>
            <a:r>
              <a:rPr lang="en-GB" dirty="0"/>
              <a:t>Placement preparation ? Deep immersive learning ?</a:t>
            </a:r>
          </a:p>
          <a:p>
            <a:pPr marL="0" indent="0">
              <a:buNone/>
            </a:pPr>
            <a:r>
              <a:rPr lang="en-GB" dirty="0"/>
              <a:t> </a:t>
            </a:r>
          </a:p>
          <a:p>
            <a:r>
              <a:rPr lang="en-GB" dirty="0"/>
              <a:t>Replacement or duplication?</a:t>
            </a:r>
          </a:p>
        </p:txBody>
      </p:sp>
    </p:spTree>
    <p:extLst>
      <p:ext uri="{BB962C8B-B14F-4D97-AF65-F5344CB8AC3E}">
        <p14:creationId xmlns:p14="http://schemas.microsoft.com/office/powerpoint/2010/main" val="357146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02490-238C-708B-9192-172C4C0E5B48}"/>
              </a:ext>
            </a:extLst>
          </p:cNvPr>
          <p:cNvPicPr preferRelativeResize="0">
            <a:picLocks/>
          </p:cNvPicPr>
          <p:nvPr/>
        </p:nvPicPr>
        <p:blipFill rotWithShape="1">
          <a:blip r:embed="rId3"/>
          <a:srcRect t="74051"/>
          <a:stretch/>
        </p:blipFill>
        <p:spPr>
          <a:xfrm>
            <a:off x="0" y="1967291"/>
            <a:ext cx="9180000" cy="4050000"/>
          </a:xfrm>
          <a:prstGeom prst="rect">
            <a:avLst/>
          </a:prstGeom>
        </p:spPr>
      </p:pic>
      <p:sp>
        <p:nvSpPr>
          <p:cNvPr id="2" name="Title 1">
            <a:extLst>
              <a:ext uri="{FF2B5EF4-FFF2-40B4-BE49-F238E27FC236}">
                <a16:creationId xmlns:a16="http://schemas.microsoft.com/office/drawing/2014/main" id="{4E67AB55-2A7F-A10B-1CCE-1AB362A0806B}"/>
              </a:ext>
            </a:extLst>
          </p:cNvPr>
          <p:cNvSpPr>
            <a:spLocks noGrp="1"/>
          </p:cNvSpPr>
          <p:nvPr>
            <p:ph type="title"/>
          </p:nvPr>
        </p:nvSpPr>
        <p:spPr>
          <a:xfrm>
            <a:off x="563680" y="3342160"/>
            <a:ext cx="4467927" cy="1495697"/>
          </a:xfrm>
        </p:spPr>
        <p:txBody>
          <a:bodyPr>
            <a:noAutofit/>
          </a:bodyPr>
          <a:lstStyle/>
          <a:p>
            <a:r>
              <a:rPr lang="en-GB" sz="3450">
                <a:solidFill>
                  <a:schemeClr val="tx1"/>
                </a:solidFill>
                <a:latin typeface="Nunito Sans Black" panose="00000A00000000000000" pitchFamily="2" charset="0"/>
              </a:rPr>
              <a:t>Practice-based learning environments must be inclusive and welcoming to all</a:t>
            </a:r>
          </a:p>
        </p:txBody>
      </p:sp>
      <p:sp>
        <p:nvSpPr>
          <p:cNvPr id="7" name="Title 1">
            <a:extLst>
              <a:ext uri="{FF2B5EF4-FFF2-40B4-BE49-F238E27FC236}">
                <a16:creationId xmlns:a16="http://schemas.microsoft.com/office/drawing/2014/main" id="{A29811A5-9E0B-35A7-37A3-1802E7C0F1D6}"/>
              </a:ext>
            </a:extLst>
          </p:cNvPr>
          <p:cNvSpPr txBox="1">
            <a:spLocks/>
          </p:cNvSpPr>
          <p:nvPr/>
        </p:nvSpPr>
        <p:spPr>
          <a:xfrm>
            <a:off x="628650" y="187153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solidFill>
                <a:latin typeface="Arial (headings)"/>
                <a:ea typeface="+mj-ea"/>
                <a:cs typeface="+mj-cs"/>
              </a:defRPr>
            </a:lvl1pPr>
          </a:lstStyle>
          <a:p>
            <a:r>
              <a:rPr lang="en-GB" sz="2100">
                <a:latin typeface="Nunito Sans Black" panose="00000A00000000000000" pitchFamily="2" charset="0"/>
              </a:rPr>
              <a:t>Principle 3</a:t>
            </a:r>
          </a:p>
        </p:txBody>
      </p:sp>
      <p:sp>
        <p:nvSpPr>
          <p:cNvPr id="4" name="TextBox 3">
            <a:extLst>
              <a:ext uri="{FF2B5EF4-FFF2-40B4-BE49-F238E27FC236}">
                <a16:creationId xmlns:a16="http://schemas.microsoft.com/office/drawing/2014/main" id="{AB84CF3E-29B0-70CE-D75D-7933E2C3F2B2}"/>
              </a:ext>
            </a:extLst>
          </p:cNvPr>
          <p:cNvSpPr txBox="1"/>
          <p:nvPr/>
        </p:nvSpPr>
        <p:spPr>
          <a:xfrm>
            <a:off x="0" y="5596109"/>
            <a:ext cx="9144000" cy="300082"/>
          </a:xfrm>
          <a:prstGeom prst="rect">
            <a:avLst/>
          </a:prstGeom>
          <a:noFill/>
        </p:spPr>
        <p:txBody>
          <a:bodyPr wrap="square">
            <a:spAutoFit/>
          </a:bodyPr>
          <a:lstStyle/>
          <a:p>
            <a:pPr algn="ctr"/>
            <a:r>
              <a:rPr lang="en-GB" sz="1350">
                <a:solidFill>
                  <a:schemeClr val="bg1"/>
                </a:solidFill>
                <a:latin typeface="Nunito" pitchFamily="2" charset="0"/>
              </a:rPr>
              <a:t>#CSP_RCOT_PBL</a:t>
            </a:r>
          </a:p>
        </p:txBody>
      </p:sp>
      <p:pic>
        <p:nvPicPr>
          <p:cNvPr id="6" name="Picture 5" descr="A picture containing toy, vector graphics&#10;&#10;Description automatically generated">
            <a:extLst>
              <a:ext uri="{FF2B5EF4-FFF2-40B4-BE49-F238E27FC236}">
                <a16:creationId xmlns:a16="http://schemas.microsoft.com/office/drawing/2014/main" id="{C3C0253A-4D11-B627-6167-1D47652AE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004" y="2143070"/>
            <a:ext cx="3149848" cy="3698442"/>
          </a:xfrm>
          <a:prstGeom prst="rect">
            <a:avLst/>
          </a:prstGeom>
        </p:spPr>
      </p:pic>
    </p:spTree>
    <p:extLst>
      <p:ext uri="{BB962C8B-B14F-4D97-AF65-F5344CB8AC3E}">
        <p14:creationId xmlns:p14="http://schemas.microsoft.com/office/powerpoint/2010/main" val="1780085232"/>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93D3A5E-E45F-FF53-6F00-55C49DFA2C66}"/>
              </a:ext>
            </a:extLst>
          </p:cNvPr>
          <p:cNvSpPr>
            <a:spLocks noGrp="1"/>
          </p:cNvSpPr>
          <p:nvPr>
            <p:ph type="title"/>
          </p:nvPr>
        </p:nvSpPr>
        <p:spPr>
          <a:xfrm>
            <a:off x="628650" y="365125"/>
            <a:ext cx="6642100" cy="1325563"/>
          </a:xfrm>
        </p:spPr>
        <p:txBody>
          <a:bodyPr/>
          <a:lstStyle/>
          <a:p>
            <a:pPr eaLnBrk="1" hangingPunct="1"/>
            <a:r>
              <a:rPr lang="en-GB" altLang="en-US" dirty="0"/>
              <a:t>EDI –student experience </a:t>
            </a:r>
          </a:p>
        </p:txBody>
      </p:sp>
      <p:sp>
        <p:nvSpPr>
          <p:cNvPr id="16386" name="Content Placeholder 2">
            <a:extLst>
              <a:ext uri="{FF2B5EF4-FFF2-40B4-BE49-F238E27FC236}">
                <a16:creationId xmlns:a16="http://schemas.microsoft.com/office/drawing/2014/main" id="{B7614523-4FA2-7D05-BBB2-AE1520153BDA}"/>
              </a:ext>
            </a:extLst>
          </p:cNvPr>
          <p:cNvSpPr>
            <a:spLocks noGrp="1"/>
          </p:cNvSpPr>
          <p:nvPr>
            <p:ph sz="half" idx="1"/>
          </p:nvPr>
        </p:nvSpPr>
        <p:spPr>
          <a:xfrm>
            <a:off x="628650" y="2318785"/>
            <a:ext cx="7886700" cy="4811713"/>
          </a:xfrm>
        </p:spPr>
        <p:txBody>
          <a:bodyPr/>
          <a:lstStyle/>
          <a:p>
            <a:pPr eaLnBrk="1" hangingPunct="1">
              <a:defRPr/>
            </a:pPr>
            <a:r>
              <a:rPr lang="en-GB" altLang="en-US" dirty="0"/>
              <a:t>Quality learning experiences-PARE evaluations </a:t>
            </a:r>
          </a:p>
          <a:p>
            <a:pPr eaLnBrk="1" hangingPunct="1">
              <a:defRPr/>
            </a:pPr>
            <a:endParaRPr lang="en-GB" altLang="en-US" dirty="0"/>
          </a:p>
          <a:p>
            <a:pPr eaLnBrk="1" hangingPunct="1">
              <a:defRPr/>
            </a:pPr>
            <a:r>
              <a:rPr lang="en-GB" altLang="en-US" dirty="0"/>
              <a:t>Discrimination / CPAF –role of simulation to prepper for difficult scenarios ?</a:t>
            </a:r>
          </a:p>
          <a:p>
            <a:pPr eaLnBrk="1" hangingPunct="1">
              <a:defRPr/>
            </a:pPr>
            <a:endParaRPr lang="en-GB" altLang="en-US" dirty="0"/>
          </a:p>
          <a:p>
            <a:pPr eaLnBrk="1" hangingPunct="1">
              <a:defRPr/>
            </a:pPr>
            <a:r>
              <a:rPr lang="en-GB" altLang="en-US" dirty="0"/>
              <a:t>Student experiences on placement- attainment gap/ discrimination / unconscious bias .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E2D0EEE7-18B5-B473-E0E5-DFC223A5BF8F}"/>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77246"/>
          <a:stretch/>
        </p:blipFill>
        <p:spPr>
          <a:xfrm>
            <a:off x="0" y="1950750"/>
            <a:ext cx="9180000" cy="4050000"/>
          </a:xfrm>
          <a:prstGeom prst="rect">
            <a:avLst/>
          </a:prstGeom>
        </p:spPr>
      </p:pic>
      <p:sp>
        <p:nvSpPr>
          <p:cNvPr id="2" name="Title 1">
            <a:extLst>
              <a:ext uri="{FF2B5EF4-FFF2-40B4-BE49-F238E27FC236}">
                <a16:creationId xmlns:a16="http://schemas.microsoft.com/office/drawing/2014/main" id="{4E67AB55-2A7F-A10B-1CCE-1AB362A0806B}"/>
              </a:ext>
            </a:extLst>
          </p:cNvPr>
          <p:cNvSpPr>
            <a:spLocks noGrp="1"/>
          </p:cNvSpPr>
          <p:nvPr>
            <p:ph type="title"/>
          </p:nvPr>
        </p:nvSpPr>
        <p:spPr>
          <a:xfrm>
            <a:off x="226031" y="3111977"/>
            <a:ext cx="6418061" cy="2237864"/>
          </a:xfrm>
        </p:spPr>
        <p:txBody>
          <a:bodyPr>
            <a:noAutofit/>
          </a:bodyPr>
          <a:lstStyle/>
          <a:p>
            <a:r>
              <a:rPr lang="en-GB" dirty="0">
                <a:solidFill>
                  <a:schemeClr val="tx1"/>
                </a:solidFill>
                <a:latin typeface="Nunito Sans Black" panose="00000A00000000000000" pitchFamily="2" charset="0"/>
              </a:rPr>
              <a:t>Practice-based learning is evaluated; capturing data to drive improvement and demonstrate impact</a:t>
            </a:r>
          </a:p>
        </p:txBody>
      </p:sp>
      <p:sp>
        <p:nvSpPr>
          <p:cNvPr id="7" name="Title 1">
            <a:extLst>
              <a:ext uri="{FF2B5EF4-FFF2-40B4-BE49-F238E27FC236}">
                <a16:creationId xmlns:a16="http://schemas.microsoft.com/office/drawing/2014/main" id="{A29811A5-9E0B-35A7-37A3-1802E7C0F1D6}"/>
              </a:ext>
            </a:extLst>
          </p:cNvPr>
          <p:cNvSpPr txBox="1">
            <a:spLocks/>
          </p:cNvSpPr>
          <p:nvPr/>
        </p:nvSpPr>
        <p:spPr>
          <a:xfrm>
            <a:off x="628650" y="187153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solidFill>
                <a:latin typeface="Arial (headings)"/>
                <a:ea typeface="+mj-ea"/>
                <a:cs typeface="+mj-cs"/>
              </a:defRPr>
            </a:lvl1pPr>
          </a:lstStyle>
          <a:p>
            <a:r>
              <a:rPr lang="en-GB" sz="2100" dirty="0">
                <a:latin typeface="Nunito Sans Black" panose="00000A00000000000000" pitchFamily="2" charset="0"/>
              </a:rPr>
              <a:t>Principle 7</a:t>
            </a:r>
          </a:p>
        </p:txBody>
      </p:sp>
      <p:pic>
        <p:nvPicPr>
          <p:cNvPr id="3" name="Picture 2" descr="A picture containing diagram&#10;&#10;Description automatically generated">
            <a:extLst>
              <a:ext uri="{FF2B5EF4-FFF2-40B4-BE49-F238E27FC236}">
                <a16:creationId xmlns:a16="http://schemas.microsoft.com/office/drawing/2014/main" id="{37CD0600-A980-66F8-431D-F444FE6F856D}"/>
              </a:ext>
            </a:extLst>
          </p:cNvPr>
          <p:cNvPicPr>
            <a:picLocks noChangeAspect="1"/>
          </p:cNvPicPr>
          <p:nvPr/>
        </p:nvPicPr>
        <p:blipFill rotWithShape="1">
          <a:blip r:embed="rId3">
            <a:extLst>
              <a:ext uri="{28A0092B-C50C-407E-A947-70E740481C1C}">
                <a14:useLocalDpi xmlns:a14="http://schemas.microsoft.com/office/drawing/2010/main" val="0"/>
              </a:ext>
            </a:extLst>
          </a:blip>
          <a:srcRect l="23095" t="16529" r="23063" b="21848"/>
          <a:stretch/>
        </p:blipFill>
        <p:spPr>
          <a:xfrm>
            <a:off x="6215515" y="2047952"/>
            <a:ext cx="2403909" cy="3888678"/>
          </a:xfrm>
          <a:prstGeom prst="rect">
            <a:avLst/>
          </a:prstGeom>
        </p:spPr>
      </p:pic>
      <p:sp>
        <p:nvSpPr>
          <p:cNvPr id="5" name="TextBox 4">
            <a:extLst>
              <a:ext uri="{FF2B5EF4-FFF2-40B4-BE49-F238E27FC236}">
                <a16:creationId xmlns:a16="http://schemas.microsoft.com/office/drawing/2014/main" id="{CAA009F3-DAEF-2436-C952-656AC2DDCE50}"/>
              </a:ext>
            </a:extLst>
          </p:cNvPr>
          <p:cNvSpPr txBox="1"/>
          <p:nvPr/>
        </p:nvSpPr>
        <p:spPr>
          <a:xfrm>
            <a:off x="0" y="5596109"/>
            <a:ext cx="9144000" cy="300082"/>
          </a:xfrm>
          <a:prstGeom prst="rect">
            <a:avLst/>
          </a:prstGeom>
          <a:noFill/>
        </p:spPr>
        <p:txBody>
          <a:bodyPr wrap="square">
            <a:spAutoFit/>
          </a:bodyPr>
          <a:lstStyle/>
          <a:p>
            <a:pPr algn="ctr"/>
            <a:r>
              <a:rPr lang="en-GB" sz="1350">
                <a:solidFill>
                  <a:schemeClr val="bg1"/>
                </a:solidFill>
                <a:latin typeface="Nunito" pitchFamily="2" charset="0"/>
              </a:rPr>
              <a:t>#CSP_RCOT_PBL</a:t>
            </a:r>
          </a:p>
        </p:txBody>
      </p:sp>
    </p:spTree>
    <p:extLst>
      <p:ext uri="{BB962C8B-B14F-4D97-AF65-F5344CB8AC3E}">
        <p14:creationId xmlns:p14="http://schemas.microsoft.com/office/powerpoint/2010/main" val="3870698862"/>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4DCA5-444E-D114-75F1-5AEF37C677C7}"/>
              </a:ext>
            </a:extLst>
          </p:cNvPr>
          <p:cNvSpPr>
            <a:spLocks noGrp="1"/>
          </p:cNvSpPr>
          <p:nvPr>
            <p:ph type="title"/>
          </p:nvPr>
        </p:nvSpPr>
        <p:spPr/>
        <p:txBody>
          <a:bodyPr/>
          <a:lstStyle/>
          <a:p>
            <a:r>
              <a:rPr lang="en-GB" dirty="0"/>
              <a:t>How do we move this away from Innovation to BAU? </a:t>
            </a:r>
          </a:p>
        </p:txBody>
      </p:sp>
      <p:sp>
        <p:nvSpPr>
          <p:cNvPr id="3" name="Content Placeholder 2">
            <a:extLst>
              <a:ext uri="{FF2B5EF4-FFF2-40B4-BE49-F238E27FC236}">
                <a16:creationId xmlns:a16="http://schemas.microsoft.com/office/drawing/2014/main" id="{F549F683-5301-6BA9-3738-BA1FAE50294A}"/>
              </a:ext>
            </a:extLst>
          </p:cNvPr>
          <p:cNvSpPr>
            <a:spLocks noGrp="1"/>
          </p:cNvSpPr>
          <p:nvPr>
            <p:ph idx="1"/>
          </p:nvPr>
        </p:nvSpPr>
        <p:spPr/>
        <p:txBody>
          <a:bodyPr/>
          <a:lstStyle/>
          <a:p>
            <a:r>
              <a:rPr lang="en-GB" dirty="0"/>
              <a:t>What are the enablers?</a:t>
            </a:r>
          </a:p>
          <a:p>
            <a:r>
              <a:rPr lang="en-GB" dirty="0"/>
              <a:t>What are barriers ?</a:t>
            </a:r>
          </a:p>
          <a:p>
            <a:r>
              <a:rPr lang="en-GB" dirty="0"/>
              <a:t>What could you and your team need to do next?</a:t>
            </a:r>
          </a:p>
          <a:p>
            <a:r>
              <a:rPr lang="en-GB" dirty="0"/>
              <a:t>What’s good about your placements? What could be improved ? </a:t>
            </a:r>
          </a:p>
          <a:p>
            <a:r>
              <a:rPr lang="en-GB" dirty="0"/>
              <a:t>Do you know a team that don’t take students that could? </a:t>
            </a:r>
          </a:p>
        </p:txBody>
      </p:sp>
      <p:pic>
        <p:nvPicPr>
          <p:cNvPr id="6" name="Picture 5">
            <a:extLst>
              <a:ext uri="{FF2B5EF4-FFF2-40B4-BE49-F238E27FC236}">
                <a16:creationId xmlns:a16="http://schemas.microsoft.com/office/drawing/2014/main" id="{502431C5-C2F4-11C7-43BE-B3C7BD7196C1}"/>
              </a:ext>
            </a:extLst>
          </p:cNvPr>
          <p:cNvPicPr>
            <a:picLocks noChangeAspect="1"/>
          </p:cNvPicPr>
          <p:nvPr/>
        </p:nvPicPr>
        <p:blipFill>
          <a:blip r:embed="rId2"/>
          <a:stretch>
            <a:fillRect/>
          </a:stretch>
        </p:blipFill>
        <p:spPr>
          <a:xfrm>
            <a:off x="5262186" y="5003515"/>
            <a:ext cx="3253163" cy="2188226"/>
          </a:xfrm>
          <a:prstGeom prst="rect">
            <a:avLst/>
          </a:prstGeom>
        </p:spPr>
      </p:pic>
    </p:spTree>
    <p:extLst>
      <p:ext uri="{BB962C8B-B14F-4D97-AF65-F5344CB8AC3E}">
        <p14:creationId xmlns:p14="http://schemas.microsoft.com/office/powerpoint/2010/main" val="65780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6253FB7-F92B-9D95-1C8A-04445608E711}"/>
              </a:ext>
            </a:extLst>
          </p:cNvPr>
          <p:cNvSpPr>
            <a:spLocks noGrp="1"/>
          </p:cNvSpPr>
          <p:nvPr>
            <p:ph type="title"/>
          </p:nvPr>
        </p:nvSpPr>
        <p:spPr>
          <a:xfrm>
            <a:off x="628650" y="365125"/>
            <a:ext cx="6642100" cy="1325563"/>
          </a:xfrm>
        </p:spPr>
        <p:txBody>
          <a:bodyPr/>
          <a:lstStyle/>
          <a:p>
            <a:pPr eaLnBrk="1" hangingPunct="1"/>
            <a:r>
              <a:rPr lang="en-GB" altLang="en-US" dirty="0" err="1"/>
              <a:t>PrBL</a:t>
            </a:r>
            <a:r>
              <a:rPr lang="en-GB" altLang="en-US" dirty="0"/>
              <a:t> in Physiotherapy-the basics …</a:t>
            </a:r>
          </a:p>
        </p:txBody>
      </p:sp>
      <p:sp>
        <p:nvSpPr>
          <p:cNvPr id="13315" name="Content Placeholder 2">
            <a:extLst>
              <a:ext uri="{FF2B5EF4-FFF2-40B4-BE49-F238E27FC236}">
                <a16:creationId xmlns:a16="http://schemas.microsoft.com/office/drawing/2014/main" id="{F84543DC-FC07-4C62-640F-9773E08A3AED}"/>
              </a:ext>
            </a:extLst>
          </p:cNvPr>
          <p:cNvSpPr>
            <a:spLocks noGrp="1"/>
          </p:cNvSpPr>
          <p:nvPr>
            <p:ph idx="1"/>
          </p:nvPr>
        </p:nvSpPr>
        <p:spPr>
          <a:xfrm>
            <a:off x="628650" y="1825625"/>
            <a:ext cx="7886700" cy="4351338"/>
          </a:xfrm>
        </p:spPr>
        <p:txBody>
          <a:bodyPr/>
          <a:lstStyle/>
          <a:p>
            <a:pPr marL="169545" indent="-169545" eaLnBrk="1" hangingPunct="1"/>
            <a:r>
              <a:rPr lang="en-GB" altLang="en-US" dirty="0">
                <a:latin typeface="Arial"/>
                <a:ea typeface="MS PGothic"/>
                <a:cs typeface="Arial"/>
              </a:rPr>
              <a:t>Language </a:t>
            </a:r>
            <a:r>
              <a:rPr lang="en-GB" altLang="en-US" dirty="0"/>
              <a:t>not ‘clinical placement’ </a:t>
            </a:r>
            <a:endParaRPr lang="en-GB" altLang="en-US" dirty="0">
              <a:latin typeface="Arial"/>
              <a:ea typeface="MS PGothic"/>
              <a:cs typeface="Arial"/>
            </a:endParaRPr>
          </a:p>
          <a:p>
            <a:pPr marL="169545" indent="-169545" eaLnBrk="1" hangingPunct="1"/>
            <a:r>
              <a:rPr lang="en-GB" altLang="en-US" dirty="0">
                <a:latin typeface="Arial"/>
                <a:ea typeface="MS PGothic"/>
                <a:cs typeface="Arial"/>
              </a:rPr>
              <a:t>‘1000’ hours – CSP requirement </a:t>
            </a:r>
          </a:p>
          <a:p>
            <a:pPr marL="169545" indent="-169545" eaLnBrk="1" hangingPunct="1"/>
            <a:r>
              <a:rPr lang="en-GB" altLang="en-US" dirty="0">
                <a:latin typeface="Arial"/>
                <a:ea typeface="MS PGothic"/>
                <a:cs typeface="Arial"/>
              </a:rPr>
              <a:t>HCPC does not set hours.</a:t>
            </a:r>
          </a:p>
          <a:p>
            <a:pPr marL="169545" indent="-169545" eaLnBrk="1" hangingPunct="1"/>
            <a:r>
              <a:rPr lang="en-GB" altLang="en-US" dirty="0">
                <a:latin typeface="Arial"/>
                <a:ea typeface="MS PGothic"/>
                <a:cs typeface="Arial"/>
              </a:rPr>
              <a:t>HCPC Standards new for Sept 23- outcomes based </a:t>
            </a:r>
          </a:p>
          <a:p>
            <a:pPr marL="169545" indent="-169545" eaLnBrk="1" hangingPunct="1"/>
            <a:r>
              <a:rPr lang="en-GB" altLang="en-US" dirty="0">
                <a:latin typeface="Arial"/>
                <a:ea typeface="MS PGothic"/>
                <a:cs typeface="Arial"/>
              </a:rPr>
              <a:t>Why innovate ?-Capacity-Quality v quantity </a:t>
            </a:r>
          </a:p>
          <a:p>
            <a:pPr marL="169545" indent="-169545" eaLnBrk="1" hangingPunct="1"/>
            <a:r>
              <a:rPr lang="en-GB" altLang="en-US" dirty="0">
                <a:latin typeface="Arial"/>
                <a:ea typeface="MS PGothic"/>
                <a:cs typeface="Arial"/>
              </a:rPr>
              <a:t>Tarif-£100 per students per week - do you know  approx. where yours go?!</a:t>
            </a:r>
          </a:p>
          <a:p>
            <a:pPr marL="169545" indent="-169545" eaLnBrk="1" hangingPunct="1"/>
            <a:r>
              <a:rPr lang="en-GB" altLang="en-US" dirty="0">
                <a:latin typeface="Arial"/>
                <a:ea typeface="MS PGothic"/>
                <a:cs typeface="Arial"/>
              </a:rPr>
              <a:t>Private, Independent and Vol Sector  (PIVO) </a:t>
            </a:r>
          </a:p>
          <a:p>
            <a:pPr marL="169545" indent="-169545" eaLnBrk="1" hangingPunct="1"/>
            <a:r>
              <a:rPr lang="en-GB" altLang="en-US" dirty="0">
                <a:latin typeface="Arial"/>
                <a:ea typeface="MS PGothic"/>
                <a:cs typeface="Arial"/>
              </a:rPr>
              <a:t>Myths eg who can supervise/what activities etc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A436-4A5F-7DAB-5BDB-CA38FBE9BE14}"/>
              </a:ext>
            </a:extLst>
          </p:cNvPr>
          <p:cNvSpPr>
            <a:spLocks noGrp="1"/>
          </p:cNvSpPr>
          <p:nvPr>
            <p:ph type="title"/>
          </p:nvPr>
        </p:nvSpPr>
        <p:spPr>
          <a:xfrm>
            <a:off x="114942" y="221291"/>
            <a:ext cx="7107790" cy="1325563"/>
          </a:xfrm>
        </p:spPr>
        <p:txBody>
          <a:bodyPr/>
          <a:lstStyle/>
          <a:p>
            <a:r>
              <a:rPr lang="en-GB" dirty="0"/>
              <a:t>Placements are a shop window for your area/ speciality-inspire the future workforce !</a:t>
            </a:r>
          </a:p>
        </p:txBody>
      </p:sp>
      <p:pic>
        <p:nvPicPr>
          <p:cNvPr id="4" name="Content Placeholder 3">
            <a:extLst>
              <a:ext uri="{FF2B5EF4-FFF2-40B4-BE49-F238E27FC236}">
                <a16:creationId xmlns:a16="http://schemas.microsoft.com/office/drawing/2014/main" id="{EBA0DC0E-B347-3152-17B1-1464040946F3}"/>
              </a:ext>
            </a:extLst>
          </p:cNvPr>
          <p:cNvPicPr>
            <a:picLocks noGrp="1" noChangeAspect="1"/>
          </p:cNvPicPr>
          <p:nvPr>
            <p:ph idx="1"/>
          </p:nvPr>
        </p:nvPicPr>
        <p:blipFill>
          <a:blip r:embed="rId2"/>
          <a:stretch>
            <a:fillRect/>
          </a:stretch>
        </p:blipFill>
        <p:spPr>
          <a:xfrm>
            <a:off x="380197" y="2086399"/>
            <a:ext cx="6061700" cy="4771601"/>
          </a:xfrm>
          <a:prstGeom prst="rect">
            <a:avLst/>
          </a:prstGeom>
        </p:spPr>
      </p:pic>
      <p:sp>
        <p:nvSpPr>
          <p:cNvPr id="5" name="TextBox 4">
            <a:extLst>
              <a:ext uri="{FF2B5EF4-FFF2-40B4-BE49-F238E27FC236}">
                <a16:creationId xmlns:a16="http://schemas.microsoft.com/office/drawing/2014/main" id="{5E1EA2E5-43D6-95A0-93E0-A3F66C6F6981}"/>
              </a:ext>
            </a:extLst>
          </p:cNvPr>
          <p:cNvSpPr txBox="1"/>
          <p:nvPr/>
        </p:nvSpPr>
        <p:spPr>
          <a:xfrm>
            <a:off x="4387065" y="1952090"/>
            <a:ext cx="4756935" cy="2677656"/>
          </a:xfrm>
          <a:prstGeom prst="rect">
            <a:avLst/>
          </a:prstGeom>
          <a:solidFill>
            <a:schemeClr val="accent5"/>
          </a:solidFill>
        </p:spPr>
        <p:txBody>
          <a:bodyPr wrap="square" rtlCol="0">
            <a:spAutoFit/>
          </a:bodyPr>
          <a:lstStyle/>
          <a:p>
            <a:pPr marL="169545" indent="-169545" eaLnBrk="1" hangingPunct="1"/>
            <a:r>
              <a:rPr lang="en-GB" sz="2400" b="1" dirty="0">
                <a:solidFill>
                  <a:schemeClr val="bg1"/>
                </a:solidFill>
              </a:rPr>
              <a:t>“</a:t>
            </a:r>
            <a:r>
              <a:rPr lang="en-GB" sz="2400" b="1" i="1" dirty="0">
                <a:solidFill>
                  <a:schemeClr val="bg1"/>
                </a:solidFill>
              </a:rPr>
              <a:t>Whether the placement involves providing rehabilitation, leading a service, researching new insights or supporting learners to grow, the breadth of career possibilities available could inspire and shape our future workforce”</a:t>
            </a:r>
            <a:endParaRPr lang="en-GB" altLang="en-US" sz="2400" b="1" i="1" dirty="0">
              <a:solidFill>
                <a:schemeClr val="bg1"/>
              </a:solidFill>
              <a:latin typeface="Arial"/>
              <a:ea typeface="MS PGothic"/>
              <a:cs typeface="Arial"/>
            </a:endParaRPr>
          </a:p>
        </p:txBody>
      </p:sp>
    </p:spTree>
    <p:extLst>
      <p:ext uri="{BB962C8B-B14F-4D97-AF65-F5344CB8AC3E}">
        <p14:creationId xmlns:p14="http://schemas.microsoft.com/office/powerpoint/2010/main" val="170745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EC7207A-D768-3E1B-8792-F47DA5BA5FB6}"/>
              </a:ext>
            </a:extLst>
          </p:cNvPr>
          <p:cNvSpPr txBox="1"/>
          <p:nvPr/>
        </p:nvSpPr>
        <p:spPr>
          <a:xfrm>
            <a:off x="29906" y="2888826"/>
            <a:ext cx="8134064" cy="3785652"/>
          </a:xfrm>
          <a:prstGeom prst="rect">
            <a:avLst/>
          </a:prstGeom>
          <a:noFill/>
        </p:spPr>
        <p:txBody>
          <a:bodyPr wrap="square">
            <a:spAutoFit/>
          </a:bodyPr>
          <a:lstStyle/>
          <a:p>
            <a:pPr marL="285750" indent="-285750">
              <a:buFont typeface="Arial" panose="020B0604020202020204" pitchFamily="34" charset="0"/>
              <a:buChar char="•"/>
            </a:pPr>
            <a:r>
              <a:rPr lang="en-GB" sz="2400" dirty="0"/>
              <a:t>Condon, C., Lam, W.T., Mosley, C. and Gough, S. (2020) A systematic review and meta-analysis of the effectiveness of virtual reality as an exercise intervention for individuals with a respiratory condition.</a:t>
            </a:r>
            <a:r>
              <a:rPr lang="en-GB" sz="2400" i="1" dirty="0"/>
              <a:t> Advances in Simulation</a:t>
            </a:r>
            <a:r>
              <a:rPr lang="en-GB" sz="2400" dirty="0"/>
              <a:t>, 5, pp.1-17</a:t>
            </a:r>
          </a:p>
          <a:p>
            <a:pPr marL="285750" indent="-285750">
              <a:buFont typeface="Arial" panose="020B0604020202020204" pitchFamily="34" charset="0"/>
              <a:buChar char="•"/>
            </a:pPr>
            <a:r>
              <a:rPr lang="en-GB" sz="2400" dirty="0"/>
              <a:t>Gaba, D.M. (2004) The future vision of simulation in health care. </a:t>
            </a:r>
            <a:r>
              <a:rPr lang="en-GB" sz="2400" i="1" dirty="0"/>
              <a:t>BMJ Quality &amp; Safety</a:t>
            </a:r>
            <a:r>
              <a:rPr lang="en-GB" sz="2400" dirty="0"/>
              <a:t>, 13 (</a:t>
            </a:r>
            <a:r>
              <a:rPr lang="en-GB" sz="2400" dirty="0" err="1"/>
              <a:t>suppl</a:t>
            </a:r>
            <a:r>
              <a:rPr lang="en-GB" sz="2400" dirty="0"/>
              <a:t> 1), pp.i2-i10.</a:t>
            </a:r>
          </a:p>
          <a:p>
            <a:pPr marL="285750" indent="-285750">
              <a:buFont typeface="Arial" panose="020B0604020202020204" pitchFamily="34" charset="0"/>
              <a:buChar char="•"/>
            </a:pPr>
            <a:r>
              <a:rPr lang="en-GB" sz="2400" dirty="0"/>
              <a:t>HCPC (2021) Using simulation to support practice based learning [Online] [Available here] </a:t>
            </a:r>
            <a:r>
              <a:rPr lang="en-GB" sz="2400" dirty="0">
                <a:hlinkClick r:id="rId2"/>
              </a:rPr>
              <a:t>https://www.hcpc-uk.org/education-providers/updates/2021/using-simulation-to-support-practice-based-learning/</a:t>
            </a:r>
            <a:r>
              <a:rPr lang="en-GB" sz="2400" dirty="0"/>
              <a:t> </a:t>
            </a:r>
          </a:p>
        </p:txBody>
      </p:sp>
      <p:sp>
        <p:nvSpPr>
          <p:cNvPr id="2" name="TextBox 1">
            <a:extLst>
              <a:ext uri="{FF2B5EF4-FFF2-40B4-BE49-F238E27FC236}">
                <a16:creationId xmlns:a16="http://schemas.microsoft.com/office/drawing/2014/main" id="{A96C7826-0411-B693-F53F-DC7C53013FDF}"/>
              </a:ext>
            </a:extLst>
          </p:cNvPr>
          <p:cNvSpPr txBox="1"/>
          <p:nvPr/>
        </p:nvSpPr>
        <p:spPr>
          <a:xfrm>
            <a:off x="667819" y="548024"/>
            <a:ext cx="8013843" cy="2062103"/>
          </a:xfrm>
          <a:prstGeom prst="rect">
            <a:avLst/>
          </a:prstGeom>
          <a:noFill/>
        </p:spPr>
        <p:txBody>
          <a:bodyPr wrap="square" rtlCol="0">
            <a:spAutoFit/>
          </a:bodyPr>
          <a:lstStyle/>
          <a:p>
            <a:pPr marL="457200" indent="-457200">
              <a:buFont typeface="Arial" panose="020B0604020202020204" pitchFamily="34" charset="0"/>
              <a:buChar char="•"/>
            </a:pPr>
            <a:r>
              <a:rPr lang="en-GB" sz="2800" b="1" dirty="0"/>
              <a:t>Resources/ references </a:t>
            </a:r>
          </a:p>
          <a:p>
            <a:pPr marL="457200" indent="-457200">
              <a:buFont typeface="Arial" panose="020B0604020202020204" pitchFamily="34" charset="0"/>
              <a:buChar char="•"/>
            </a:pPr>
            <a:endParaRPr lang="en-GB" sz="2800" b="1" dirty="0"/>
          </a:p>
          <a:p>
            <a:pPr marL="285750" indent="-285750">
              <a:buFont typeface="Arial" panose="020B0604020202020204" pitchFamily="34" charset="0"/>
              <a:buChar char="•"/>
            </a:pPr>
            <a:r>
              <a:rPr lang="en-GB" dirty="0"/>
              <a:t> </a:t>
            </a:r>
            <a:r>
              <a:rPr lang="en-GB" sz="2400" dirty="0">
                <a:hlinkClick r:id="rId3"/>
              </a:rPr>
              <a:t>CSP practice based learning webpages </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Including videos https://youtu.be/qk1VUc9HP8s</a:t>
            </a:r>
          </a:p>
        </p:txBody>
      </p:sp>
    </p:spTree>
    <p:extLst>
      <p:ext uri="{BB962C8B-B14F-4D97-AF65-F5344CB8AC3E}">
        <p14:creationId xmlns:p14="http://schemas.microsoft.com/office/powerpoint/2010/main" val="111199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2476A-772E-1BB5-D9F8-402DEF4C43DD}"/>
              </a:ext>
            </a:extLst>
          </p:cNvPr>
          <p:cNvPicPr preferRelativeResize="0">
            <a:picLocks/>
          </p:cNvPicPr>
          <p:nvPr/>
        </p:nvPicPr>
        <p:blipFill rotWithShape="1">
          <a:blip r:embed="rId3"/>
          <a:srcRect t="74051"/>
          <a:stretch/>
        </p:blipFill>
        <p:spPr>
          <a:xfrm>
            <a:off x="0" y="1873018"/>
            <a:ext cx="9180000" cy="4127732"/>
          </a:xfrm>
          <a:prstGeom prst="rect">
            <a:avLst/>
          </a:prstGeom>
        </p:spPr>
      </p:pic>
      <p:sp>
        <p:nvSpPr>
          <p:cNvPr id="5" name="TextBox 4">
            <a:extLst>
              <a:ext uri="{FF2B5EF4-FFF2-40B4-BE49-F238E27FC236}">
                <a16:creationId xmlns:a16="http://schemas.microsoft.com/office/drawing/2014/main" id="{82F4A89F-A74D-A099-D7E8-151719ABEA7A}"/>
              </a:ext>
            </a:extLst>
          </p:cNvPr>
          <p:cNvSpPr txBox="1"/>
          <p:nvPr/>
        </p:nvSpPr>
        <p:spPr>
          <a:xfrm>
            <a:off x="0" y="5596109"/>
            <a:ext cx="9144000" cy="300082"/>
          </a:xfrm>
          <a:prstGeom prst="rect">
            <a:avLst/>
          </a:prstGeom>
          <a:noFill/>
        </p:spPr>
        <p:txBody>
          <a:bodyPr wrap="square">
            <a:spAutoFit/>
          </a:bodyPr>
          <a:lstStyle/>
          <a:p>
            <a:pPr algn="ctr"/>
            <a:r>
              <a:rPr lang="en-GB" sz="1350">
                <a:solidFill>
                  <a:schemeClr val="bg1"/>
                </a:solidFill>
                <a:latin typeface="Nunito" pitchFamily="2" charset="0"/>
              </a:rPr>
              <a:t>#CSP_RCOT_PBL</a:t>
            </a:r>
          </a:p>
        </p:txBody>
      </p:sp>
      <p:sp>
        <p:nvSpPr>
          <p:cNvPr id="8" name="TextBox 7">
            <a:extLst>
              <a:ext uri="{FF2B5EF4-FFF2-40B4-BE49-F238E27FC236}">
                <a16:creationId xmlns:a16="http://schemas.microsoft.com/office/drawing/2014/main" id="{54601590-C72F-429D-68A8-B4D3DF6FAC35}"/>
              </a:ext>
            </a:extLst>
          </p:cNvPr>
          <p:cNvSpPr txBox="1"/>
          <p:nvPr/>
        </p:nvSpPr>
        <p:spPr>
          <a:xfrm>
            <a:off x="5840011" y="2383156"/>
            <a:ext cx="3905378" cy="484748"/>
          </a:xfrm>
          <a:prstGeom prst="rect">
            <a:avLst/>
          </a:prstGeom>
          <a:noFill/>
        </p:spPr>
        <p:txBody>
          <a:bodyPr wrap="square" lIns="68580" tIns="34290" rIns="68580" bIns="34290" anchor="t">
            <a:spAutoFit/>
          </a:bodyPr>
          <a:lstStyle/>
          <a:p>
            <a:r>
              <a:rPr lang="en-GB" sz="1350">
                <a:latin typeface="Arial" panose="020B0604020202020204" pitchFamily="34" charset="0"/>
                <a:cs typeface="Arial" panose="020B0604020202020204" pitchFamily="34" charset="0"/>
                <a:hlinkClick r:id="rId4"/>
              </a:rPr>
              <a:t>https://www.rcot.co.uk/node/5234</a:t>
            </a:r>
            <a:endParaRPr lang="en-US" sz="1350">
              <a:latin typeface="Arial" panose="020B0604020202020204" pitchFamily="34" charset="0"/>
              <a:cs typeface="Arial" panose="020B0604020202020204" pitchFamily="34" charset="0"/>
            </a:endParaRPr>
          </a:p>
          <a:p>
            <a:endParaRPr lang="en-GB" sz="135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C4A3E5A-BD29-6E40-1B5B-5DB5B4380107}"/>
              </a:ext>
            </a:extLst>
          </p:cNvPr>
          <p:cNvSpPr txBox="1"/>
          <p:nvPr/>
        </p:nvSpPr>
        <p:spPr>
          <a:xfrm>
            <a:off x="360637" y="2383156"/>
            <a:ext cx="3564977" cy="692498"/>
          </a:xfrm>
          <a:prstGeom prst="rect">
            <a:avLst/>
          </a:prstGeom>
          <a:noFill/>
        </p:spPr>
        <p:txBody>
          <a:bodyPr wrap="square" lIns="68580" tIns="34290" rIns="68580" bIns="34290" anchor="t">
            <a:spAutoFit/>
          </a:bodyPr>
          <a:lstStyle/>
          <a:p>
            <a:r>
              <a:rPr lang="en-GB" sz="1350">
                <a:latin typeface="Arial" panose="020B0604020202020204" pitchFamily="34" charset="0"/>
                <a:cs typeface="Arial" panose="020B0604020202020204" pitchFamily="34" charset="0"/>
                <a:hlinkClick r:id="rId5"/>
              </a:rPr>
              <a:t>https://www.csp.org.uk/publications/principles-practice-based-learning</a:t>
            </a:r>
            <a:endParaRPr lang="en-US" sz="1350">
              <a:latin typeface="Arial" panose="020B0604020202020204" pitchFamily="34" charset="0"/>
              <a:cs typeface="Arial" panose="020B0604020202020204" pitchFamily="34" charset="0"/>
            </a:endParaRPr>
          </a:p>
          <a:p>
            <a:endParaRPr lang="en-GB" sz="1350">
              <a:cs typeface="Calibri"/>
            </a:endParaRPr>
          </a:p>
        </p:txBody>
      </p:sp>
      <p:pic>
        <p:nvPicPr>
          <p:cNvPr id="4" name="Picture 5" descr="Graphical user interface&#10;&#10;Description automatically generated">
            <a:extLst>
              <a:ext uri="{FF2B5EF4-FFF2-40B4-BE49-F238E27FC236}">
                <a16:creationId xmlns:a16="http://schemas.microsoft.com/office/drawing/2014/main" id="{8950EB61-35BD-F6F7-D979-1F95AEDB5A6C}"/>
              </a:ext>
            </a:extLst>
          </p:cNvPr>
          <p:cNvPicPr>
            <a:picLocks noChangeAspect="1"/>
          </p:cNvPicPr>
          <p:nvPr/>
        </p:nvPicPr>
        <p:blipFill>
          <a:blip r:embed="rId6"/>
          <a:stretch>
            <a:fillRect/>
          </a:stretch>
        </p:blipFill>
        <p:spPr>
          <a:xfrm>
            <a:off x="428625" y="2932417"/>
            <a:ext cx="3093244" cy="2657661"/>
          </a:xfrm>
          <a:prstGeom prst="rect">
            <a:avLst/>
          </a:prstGeom>
        </p:spPr>
      </p:pic>
      <p:pic>
        <p:nvPicPr>
          <p:cNvPr id="12" name="Picture 11">
            <a:extLst>
              <a:ext uri="{FF2B5EF4-FFF2-40B4-BE49-F238E27FC236}">
                <a16:creationId xmlns:a16="http://schemas.microsoft.com/office/drawing/2014/main" id="{894F149B-D279-BFD1-79EB-DBE063042C2F}"/>
              </a:ext>
            </a:extLst>
          </p:cNvPr>
          <p:cNvPicPr>
            <a:picLocks noChangeAspect="1"/>
          </p:cNvPicPr>
          <p:nvPr/>
        </p:nvPicPr>
        <p:blipFill rotWithShape="1">
          <a:blip r:embed="rId7"/>
          <a:srcRect l="56250" t="14674" r="16875" b="3755"/>
          <a:stretch/>
        </p:blipFill>
        <p:spPr>
          <a:xfrm>
            <a:off x="5429250" y="2932417"/>
            <a:ext cx="3093243" cy="2657661"/>
          </a:xfrm>
          <a:prstGeom prst="rect">
            <a:avLst/>
          </a:prstGeom>
        </p:spPr>
      </p:pic>
    </p:spTree>
    <p:extLst>
      <p:ext uri="{BB962C8B-B14F-4D97-AF65-F5344CB8AC3E}">
        <p14:creationId xmlns:p14="http://schemas.microsoft.com/office/powerpoint/2010/main" val="736122185"/>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6608F62-18F1-48A4-74D2-06D5CDFFB686}"/>
              </a:ext>
            </a:extLst>
          </p:cNvPr>
          <p:cNvSpPr>
            <a:spLocks noGrp="1"/>
          </p:cNvSpPr>
          <p:nvPr>
            <p:ph type="title"/>
          </p:nvPr>
        </p:nvSpPr>
        <p:spPr>
          <a:xfrm>
            <a:off x="628650" y="365125"/>
            <a:ext cx="6642100" cy="1325563"/>
          </a:xfrm>
        </p:spPr>
        <p:txBody>
          <a:bodyPr/>
          <a:lstStyle/>
          <a:p>
            <a:pPr eaLnBrk="1" hangingPunct="1"/>
            <a:r>
              <a:rPr lang="en-GB" altLang="en-US" dirty="0"/>
              <a:t>GM Academic </a:t>
            </a:r>
            <a:br>
              <a:rPr lang="en-GB" altLang="en-US" dirty="0"/>
            </a:br>
            <a:r>
              <a:rPr lang="en-GB" altLang="en-US" dirty="0"/>
              <a:t>Careers Event </a:t>
            </a:r>
          </a:p>
        </p:txBody>
      </p:sp>
      <p:pic>
        <p:nvPicPr>
          <p:cNvPr id="3" name="Content Placeholder 2">
            <a:extLst>
              <a:ext uri="{FF2B5EF4-FFF2-40B4-BE49-F238E27FC236}">
                <a16:creationId xmlns:a16="http://schemas.microsoft.com/office/drawing/2014/main" id="{37886EC0-6CC5-E086-862C-01EE0BE33C68}"/>
              </a:ext>
            </a:extLst>
          </p:cNvPr>
          <p:cNvPicPr>
            <a:picLocks noGrp="1" noChangeAspect="1"/>
          </p:cNvPicPr>
          <p:nvPr>
            <p:ph sz="half" idx="1"/>
          </p:nvPr>
        </p:nvPicPr>
        <p:blipFill>
          <a:blip r:embed="rId2"/>
          <a:stretch>
            <a:fillRect/>
          </a:stretch>
        </p:blipFill>
        <p:spPr>
          <a:xfrm>
            <a:off x="4357206" y="365125"/>
            <a:ext cx="4622408" cy="6428409"/>
          </a:xfrm>
        </p:spPr>
      </p:pic>
      <p:sp>
        <p:nvSpPr>
          <p:cNvPr id="4" name="TextBox 3">
            <a:extLst>
              <a:ext uri="{FF2B5EF4-FFF2-40B4-BE49-F238E27FC236}">
                <a16:creationId xmlns:a16="http://schemas.microsoft.com/office/drawing/2014/main" id="{A37E70CC-A181-0C61-C688-2CFFBFEB451C}"/>
              </a:ext>
            </a:extLst>
          </p:cNvPr>
          <p:cNvSpPr txBox="1"/>
          <p:nvPr/>
        </p:nvSpPr>
        <p:spPr>
          <a:xfrm>
            <a:off x="257817" y="1869896"/>
            <a:ext cx="3965825" cy="3970318"/>
          </a:xfrm>
          <a:prstGeom prst="rect">
            <a:avLst/>
          </a:prstGeom>
          <a:noFill/>
        </p:spPr>
        <p:txBody>
          <a:bodyPr wrap="square" rtlCol="0">
            <a:spAutoFit/>
          </a:bodyPr>
          <a:lstStyle/>
          <a:p>
            <a:endParaRPr lang="en-GB" sz="2800" dirty="0"/>
          </a:p>
          <a:p>
            <a:r>
              <a:rPr lang="en-GB" sz="2800" dirty="0"/>
              <a:t>University of Salford </a:t>
            </a:r>
          </a:p>
          <a:p>
            <a:r>
              <a:rPr lang="en-GB" sz="2800" dirty="0"/>
              <a:t>23</a:t>
            </a:r>
            <a:r>
              <a:rPr lang="en-GB" sz="2800" baseline="30000" dirty="0"/>
              <a:t>rd</a:t>
            </a:r>
            <a:r>
              <a:rPr lang="en-GB" sz="2800" dirty="0"/>
              <a:t> May 2023 </a:t>
            </a:r>
          </a:p>
          <a:p>
            <a:endParaRPr lang="en-GB" sz="2800" dirty="0"/>
          </a:p>
          <a:p>
            <a:r>
              <a:rPr lang="en-GB" sz="2800" dirty="0"/>
              <a:t>6-8pm</a:t>
            </a:r>
          </a:p>
          <a:p>
            <a:endParaRPr lang="en-GB" sz="2800" dirty="0"/>
          </a:p>
          <a:p>
            <a:r>
              <a:rPr lang="en-GB" sz="2800" dirty="0"/>
              <a:t>Register now and come along !</a:t>
            </a:r>
          </a:p>
          <a:p>
            <a:endParaRPr lang="en-GB"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76F5-64A1-D9D3-8487-E44ECED168CA}"/>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049593CA-D32C-E2F0-E923-F4414425A27B}"/>
              </a:ext>
            </a:extLst>
          </p:cNvPr>
          <p:cNvSpPr>
            <a:spLocks noGrp="1"/>
          </p:cNvSpPr>
          <p:nvPr>
            <p:ph idx="1"/>
          </p:nvPr>
        </p:nvSpPr>
        <p:spPr/>
        <p:txBody>
          <a:bodyPr/>
          <a:lstStyle/>
          <a:p>
            <a:pPr marL="0" indent="0">
              <a:buNone/>
            </a:pPr>
            <a:endParaRPr lang="en-GB" dirty="0"/>
          </a:p>
          <a:p>
            <a:pPr marL="0" indent="0">
              <a:buNone/>
            </a:pPr>
            <a:endParaRPr lang="en-GB" dirty="0"/>
          </a:p>
          <a:p>
            <a:endParaRPr lang="en-GB" dirty="0"/>
          </a:p>
          <a:p>
            <a:endParaRPr lang="en-GB" dirty="0"/>
          </a:p>
        </p:txBody>
      </p:sp>
      <p:pic>
        <p:nvPicPr>
          <p:cNvPr id="4" name="Picture 3">
            <a:extLst>
              <a:ext uri="{FF2B5EF4-FFF2-40B4-BE49-F238E27FC236}">
                <a16:creationId xmlns:a16="http://schemas.microsoft.com/office/drawing/2014/main" id="{15EDE5AD-321B-756B-E29F-F9E0D9591626}"/>
              </a:ext>
            </a:extLst>
          </p:cNvPr>
          <p:cNvPicPr>
            <a:picLocks noChangeAspect="1"/>
          </p:cNvPicPr>
          <p:nvPr/>
        </p:nvPicPr>
        <p:blipFill>
          <a:blip r:embed="rId2"/>
          <a:stretch>
            <a:fillRect/>
          </a:stretch>
        </p:blipFill>
        <p:spPr>
          <a:xfrm>
            <a:off x="1890260" y="1992544"/>
            <a:ext cx="5363480" cy="3370566"/>
          </a:xfrm>
          <a:prstGeom prst="rect">
            <a:avLst/>
          </a:prstGeom>
        </p:spPr>
      </p:pic>
    </p:spTree>
    <p:extLst>
      <p:ext uri="{BB962C8B-B14F-4D97-AF65-F5344CB8AC3E}">
        <p14:creationId xmlns:p14="http://schemas.microsoft.com/office/powerpoint/2010/main" val="16708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5130-63FD-538D-1031-0BE3F72A0CE0}"/>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9FE9DEB7-698B-106F-AAE6-C77CB22CD991}"/>
              </a:ext>
            </a:extLst>
          </p:cNvPr>
          <p:cNvPicPr>
            <a:picLocks noGrp="1" noChangeAspect="1"/>
          </p:cNvPicPr>
          <p:nvPr>
            <p:ph idx="1"/>
          </p:nvPr>
        </p:nvPicPr>
        <p:blipFill>
          <a:blip r:embed="rId2"/>
          <a:stretch>
            <a:fillRect/>
          </a:stretch>
        </p:blipFill>
        <p:spPr>
          <a:xfrm>
            <a:off x="1700576" y="2402551"/>
            <a:ext cx="7317344" cy="4455449"/>
          </a:xfrm>
        </p:spPr>
      </p:pic>
      <p:pic>
        <p:nvPicPr>
          <p:cNvPr id="7" name="Picture 6">
            <a:extLst>
              <a:ext uri="{FF2B5EF4-FFF2-40B4-BE49-F238E27FC236}">
                <a16:creationId xmlns:a16="http://schemas.microsoft.com/office/drawing/2014/main" id="{68C91EE8-F5C8-8944-0E14-4EDB879DD4FA}"/>
              </a:ext>
            </a:extLst>
          </p:cNvPr>
          <p:cNvPicPr>
            <a:picLocks noChangeAspect="1"/>
          </p:cNvPicPr>
          <p:nvPr/>
        </p:nvPicPr>
        <p:blipFill>
          <a:blip r:embed="rId3"/>
          <a:stretch>
            <a:fillRect/>
          </a:stretch>
        </p:blipFill>
        <p:spPr>
          <a:xfrm>
            <a:off x="126081" y="127154"/>
            <a:ext cx="7951042" cy="2387336"/>
          </a:xfrm>
          <a:prstGeom prst="rect">
            <a:avLst/>
          </a:prstGeom>
        </p:spPr>
      </p:pic>
    </p:spTree>
    <p:extLst>
      <p:ext uri="{BB962C8B-B14F-4D97-AF65-F5344CB8AC3E}">
        <p14:creationId xmlns:p14="http://schemas.microsoft.com/office/powerpoint/2010/main" val="275218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6253FB7-F92B-9D95-1C8A-04445608E711}"/>
              </a:ext>
            </a:extLst>
          </p:cNvPr>
          <p:cNvSpPr>
            <a:spLocks noGrp="1"/>
          </p:cNvSpPr>
          <p:nvPr>
            <p:ph type="title"/>
          </p:nvPr>
        </p:nvSpPr>
        <p:spPr/>
        <p:txBody>
          <a:bodyPr wrap="square" anchor="ctr">
            <a:normAutofit/>
          </a:bodyPr>
          <a:lstStyle/>
          <a:p>
            <a:pPr eaLnBrk="1" hangingPunct="1"/>
            <a:r>
              <a:rPr lang="en-GB" altLang="en-US" dirty="0"/>
              <a:t>Principle 2-PBL happens everywhere- Four Pillars </a:t>
            </a:r>
          </a:p>
        </p:txBody>
      </p:sp>
      <p:graphicFrame>
        <p:nvGraphicFramePr>
          <p:cNvPr id="13317" name="Content Placeholder 2">
            <a:extLst>
              <a:ext uri="{FF2B5EF4-FFF2-40B4-BE49-F238E27FC236}">
                <a16:creationId xmlns:a16="http://schemas.microsoft.com/office/drawing/2014/main" id="{F1549D3F-FB73-3B4A-CACF-05F952069787}"/>
              </a:ext>
            </a:extLst>
          </p:cNvPr>
          <p:cNvGraphicFramePr>
            <a:graphicFrameLocks noGrp="1"/>
          </p:cNvGraphicFramePr>
          <p:nvPr>
            <p:ph idx="1"/>
            <p:extLst>
              <p:ext uri="{D42A27DB-BD31-4B8C-83A1-F6EECF244321}">
                <p14:modId xmlns:p14="http://schemas.microsoft.com/office/powerpoint/2010/main" val="104903691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3B597C5-D0E2-306D-A3A8-9491663A73D8}"/>
              </a:ext>
            </a:extLst>
          </p:cNvPr>
          <p:cNvPicPr>
            <a:picLocks noChangeAspect="1"/>
          </p:cNvPicPr>
          <p:nvPr/>
        </p:nvPicPr>
        <p:blipFill>
          <a:blip r:embed="rId7"/>
          <a:stretch>
            <a:fillRect/>
          </a:stretch>
        </p:blipFill>
        <p:spPr>
          <a:xfrm>
            <a:off x="1033034" y="1825625"/>
            <a:ext cx="6543675" cy="4752975"/>
          </a:xfrm>
          <a:prstGeom prst="rect">
            <a:avLst/>
          </a:prstGeom>
        </p:spPr>
      </p:pic>
    </p:spTree>
    <p:extLst>
      <p:ext uri="{BB962C8B-B14F-4D97-AF65-F5344CB8AC3E}">
        <p14:creationId xmlns:p14="http://schemas.microsoft.com/office/powerpoint/2010/main" val="300391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C459682-5AF4-0CDA-3E5D-6882A1F723DC}"/>
              </a:ext>
            </a:extLst>
          </p:cNvPr>
          <p:cNvSpPr>
            <a:spLocks noGrp="1"/>
          </p:cNvSpPr>
          <p:nvPr>
            <p:ph type="title"/>
          </p:nvPr>
        </p:nvSpPr>
        <p:spPr>
          <a:xfrm>
            <a:off x="628650" y="365125"/>
            <a:ext cx="6642100" cy="1325563"/>
          </a:xfrm>
        </p:spPr>
        <p:txBody>
          <a:bodyPr wrap="square" anchor="ctr">
            <a:normAutofit/>
          </a:bodyPr>
          <a:lstStyle/>
          <a:p>
            <a:pPr eaLnBrk="1" hangingPunct="1"/>
            <a:r>
              <a:rPr lang="en-GB" altLang="en-US" dirty="0"/>
              <a:t>Leadership &amp; Education placement </a:t>
            </a:r>
          </a:p>
        </p:txBody>
      </p:sp>
      <p:sp>
        <p:nvSpPr>
          <p:cNvPr id="16386" name="Content Placeholder 2">
            <a:extLst>
              <a:ext uri="{FF2B5EF4-FFF2-40B4-BE49-F238E27FC236}">
                <a16:creationId xmlns:a16="http://schemas.microsoft.com/office/drawing/2014/main" id="{4E77FC55-E6B4-99FF-B859-07E70273FAE3}"/>
              </a:ext>
            </a:extLst>
          </p:cNvPr>
          <p:cNvSpPr>
            <a:spLocks noGrp="1"/>
          </p:cNvSpPr>
          <p:nvPr>
            <p:ph sz="half" idx="1"/>
          </p:nvPr>
        </p:nvSpPr>
        <p:spPr>
          <a:xfrm>
            <a:off x="628650" y="1825625"/>
            <a:ext cx="3886200" cy="4351338"/>
          </a:xfrm>
        </p:spPr>
        <p:txBody>
          <a:bodyPr wrap="square" anchor="t">
            <a:normAutofit/>
          </a:bodyPr>
          <a:lstStyle/>
          <a:p>
            <a:pPr eaLnBrk="1" hangingPunct="1">
              <a:defRPr/>
            </a:pPr>
            <a:r>
              <a:rPr lang="en-GB" altLang="en-US" sz="2000" dirty="0"/>
              <a:t>6 weeks  Uni of Salford 4</a:t>
            </a:r>
            <a:r>
              <a:rPr lang="en-GB" altLang="en-US" sz="2000" baseline="30000" dirty="0"/>
              <a:t>th</a:t>
            </a:r>
            <a:r>
              <a:rPr lang="en-GB" altLang="en-US" sz="2000" dirty="0"/>
              <a:t> </a:t>
            </a:r>
            <a:r>
              <a:rPr lang="en-GB" altLang="en-US" sz="2000" dirty="0" err="1"/>
              <a:t>Yr</a:t>
            </a:r>
            <a:r>
              <a:rPr lang="en-GB" altLang="en-US" sz="2000" dirty="0"/>
              <a:t> PT </a:t>
            </a:r>
          </a:p>
          <a:p>
            <a:pPr eaLnBrk="1" hangingPunct="1">
              <a:defRPr/>
            </a:pPr>
            <a:r>
              <a:rPr lang="en-GB" altLang="en-US" sz="2000" dirty="0"/>
              <a:t>Sam Hewitt </a:t>
            </a:r>
          </a:p>
          <a:p>
            <a:pPr eaLnBrk="1" hangingPunct="1">
              <a:defRPr/>
            </a:pPr>
            <a:r>
              <a:rPr lang="en-GB" altLang="en-US" sz="2000" dirty="0"/>
              <a:t>Previous skills –Marketing </a:t>
            </a:r>
          </a:p>
          <a:p>
            <a:pPr eaLnBrk="1" hangingPunct="1">
              <a:defRPr/>
            </a:pPr>
            <a:r>
              <a:rPr lang="en-GB" altLang="en-US" sz="2000" dirty="0"/>
              <a:t>Hybrid in-person/ WAH</a:t>
            </a:r>
          </a:p>
          <a:p>
            <a:pPr eaLnBrk="1" hangingPunct="1">
              <a:defRPr/>
            </a:pPr>
            <a:r>
              <a:rPr lang="en-GB" altLang="en-US" sz="2000" dirty="0"/>
              <a:t>Teaching &amp; learning/ assessment</a:t>
            </a:r>
          </a:p>
          <a:p>
            <a:pPr eaLnBrk="1" hangingPunct="1">
              <a:defRPr/>
            </a:pPr>
            <a:r>
              <a:rPr lang="en-GB" altLang="en-US" sz="2000" dirty="0"/>
              <a:t>Service users groups</a:t>
            </a:r>
          </a:p>
          <a:p>
            <a:pPr eaLnBrk="1" hangingPunct="1">
              <a:defRPr/>
            </a:pPr>
            <a:r>
              <a:rPr lang="en-GB" altLang="en-US" sz="2000" dirty="0"/>
              <a:t>Interprofessional education</a:t>
            </a:r>
          </a:p>
          <a:p>
            <a:pPr eaLnBrk="1" hangingPunct="1">
              <a:defRPr/>
            </a:pPr>
            <a:r>
              <a:rPr lang="en-GB" altLang="en-US" sz="2000" dirty="0"/>
              <a:t>Senior executive</a:t>
            </a:r>
          </a:p>
          <a:p>
            <a:pPr eaLnBrk="1" hangingPunct="1">
              <a:defRPr/>
            </a:pPr>
            <a:r>
              <a:rPr lang="en-GB" altLang="en-US" sz="2000" dirty="0"/>
              <a:t>Enhanced Clinical Practice project </a:t>
            </a:r>
          </a:p>
          <a:p>
            <a:pPr eaLnBrk="1" hangingPunct="1">
              <a:defRPr/>
            </a:pPr>
            <a:endParaRPr lang="en-GB" altLang="en-US" sz="2000" dirty="0"/>
          </a:p>
          <a:p>
            <a:pPr eaLnBrk="1" hangingPunct="1">
              <a:defRPr/>
            </a:pPr>
            <a:endParaRPr lang="en-GB" altLang="en-US" sz="2000" dirty="0"/>
          </a:p>
        </p:txBody>
      </p:sp>
      <p:pic>
        <p:nvPicPr>
          <p:cNvPr id="3" name="Picture 2">
            <a:extLst>
              <a:ext uri="{FF2B5EF4-FFF2-40B4-BE49-F238E27FC236}">
                <a16:creationId xmlns:a16="http://schemas.microsoft.com/office/drawing/2014/main" id="{AC5D324E-5CC5-CC81-35A5-7BDEE41BDD0C}"/>
              </a:ext>
            </a:extLst>
          </p:cNvPr>
          <p:cNvPicPr>
            <a:picLocks noChangeAspect="1"/>
          </p:cNvPicPr>
          <p:nvPr/>
        </p:nvPicPr>
        <p:blipFill>
          <a:blip r:embed="rId2"/>
          <a:stretch>
            <a:fillRect/>
          </a:stretch>
        </p:blipFill>
        <p:spPr>
          <a:xfrm>
            <a:off x="4629150" y="2571765"/>
            <a:ext cx="3886200" cy="28590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6D4C-87A5-6CCE-0656-3BE2CB0C0B47}"/>
              </a:ext>
            </a:extLst>
          </p:cNvPr>
          <p:cNvSpPr>
            <a:spLocks noGrp="1"/>
          </p:cNvSpPr>
          <p:nvPr>
            <p:ph type="title"/>
          </p:nvPr>
        </p:nvSpPr>
        <p:spPr/>
        <p:txBody>
          <a:bodyPr/>
          <a:lstStyle/>
          <a:p>
            <a:r>
              <a:rPr lang="en-GB" dirty="0"/>
              <a:t>Sam’s perspective </a:t>
            </a:r>
          </a:p>
        </p:txBody>
      </p:sp>
      <p:pic>
        <p:nvPicPr>
          <p:cNvPr id="9" name="Content Placeholder 8" descr="A person standing in front of a projector screen&#10;&#10;Description automatically generated">
            <a:extLst>
              <a:ext uri="{FF2B5EF4-FFF2-40B4-BE49-F238E27FC236}">
                <a16:creationId xmlns:a16="http://schemas.microsoft.com/office/drawing/2014/main" id="{3C004E01-9D29-1C96-1FDE-9AED374339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126" y="1825624"/>
            <a:ext cx="6568766" cy="4926575"/>
          </a:xfrm>
        </p:spPr>
      </p:pic>
    </p:spTree>
    <p:extLst>
      <p:ext uri="{BB962C8B-B14F-4D97-AF65-F5344CB8AC3E}">
        <p14:creationId xmlns:p14="http://schemas.microsoft.com/office/powerpoint/2010/main" val="156622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987B3D1-2F66-4A07-A69A-0380B36A882B}"/>
              </a:ext>
            </a:extLst>
          </p:cNvPr>
          <p:cNvSpPr txBox="1">
            <a:spLocks/>
          </p:cNvSpPr>
          <p:nvPr/>
        </p:nvSpPr>
        <p:spPr>
          <a:xfrm>
            <a:off x="-977065" y="471827"/>
            <a:ext cx="7762875" cy="631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Student research placement </a:t>
            </a:r>
            <a:endParaRPr lang="en-US" sz="3600" dirty="0"/>
          </a:p>
        </p:txBody>
      </p:sp>
      <p:sp>
        <p:nvSpPr>
          <p:cNvPr id="10" name="Rectangle 9">
            <a:extLst>
              <a:ext uri="{FF2B5EF4-FFF2-40B4-BE49-F238E27FC236}">
                <a16:creationId xmlns:a16="http://schemas.microsoft.com/office/drawing/2014/main" id="{C0950B6B-15C9-448E-8075-9AB4B152D38C}"/>
              </a:ext>
            </a:extLst>
          </p:cNvPr>
          <p:cNvSpPr/>
          <p:nvPr/>
        </p:nvSpPr>
        <p:spPr>
          <a:xfrm>
            <a:off x="2636874" y="1103198"/>
            <a:ext cx="6507126" cy="3262432"/>
          </a:xfrm>
          <a:prstGeom prst="rect">
            <a:avLst/>
          </a:prstGeom>
        </p:spPr>
        <p:txBody>
          <a:bodyPr wrap="square">
            <a:spAutoFit/>
          </a:bodyPr>
          <a:lstStyle/>
          <a:p>
            <a:r>
              <a:rPr lang="en-GB" sz="1600" i="1" u="sng" dirty="0"/>
              <a:t>Details of the placement</a:t>
            </a:r>
          </a:p>
          <a:p>
            <a:endParaRPr lang="en-GB" sz="1600" i="1" u="sng" dirty="0"/>
          </a:p>
          <a:p>
            <a:pPr marL="285750" indent="-285750">
              <a:buFont typeface="Arial" panose="020B0604020202020204" pitchFamily="34" charset="0"/>
              <a:buChar char="•"/>
            </a:pPr>
            <a:r>
              <a:rPr lang="en-GB" sz="1600" dirty="0"/>
              <a:t>The placement was for 6 weeks, full time</a:t>
            </a:r>
          </a:p>
          <a:p>
            <a:pPr marL="285750" indent="-285750">
              <a:buFont typeface="Arial" panose="020B0604020202020204" pitchFamily="34" charset="0"/>
              <a:buChar char="•"/>
            </a:pPr>
            <a:r>
              <a:rPr lang="en-GB" sz="1600" dirty="0"/>
              <a:t>The following activities were undertaken:</a:t>
            </a:r>
          </a:p>
          <a:p>
            <a:pPr marL="628650" lvl="1" indent="-285750">
              <a:buFont typeface="Arial" panose="020B0604020202020204" pitchFamily="34" charset="0"/>
              <a:buChar char="•"/>
            </a:pPr>
            <a:r>
              <a:rPr lang="en-GB" sz="1600" dirty="0"/>
              <a:t>Literature review </a:t>
            </a:r>
          </a:p>
          <a:p>
            <a:pPr marL="628650" lvl="1" indent="-285750">
              <a:buFont typeface="Arial" panose="020B0604020202020204" pitchFamily="34" charset="0"/>
              <a:buChar char="•"/>
            </a:pPr>
            <a:r>
              <a:rPr lang="en-GB" sz="1600" dirty="0"/>
              <a:t>Assisting with laboratory data collection on a project aimed at creating a real-time biofeedback system for breathing (see image opposite)</a:t>
            </a:r>
          </a:p>
          <a:p>
            <a:pPr marL="628650" lvl="1" indent="-285750">
              <a:buFont typeface="Arial" panose="020B0604020202020204" pitchFamily="34" charset="0"/>
              <a:buChar char="•"/>
            </a:pPr>
            <a:r>
              <a:rPr lang="en-GB" sz="1600" dirty="0"/>
              <a:t>Helping to recruit participants for a study into knee osteoarthritis</a:t>
            </a:r>
          </a:p>
          <a:p>
            <a:pPr marL="628650" lvl="1" indent="-285750">
              <a:buFont typeface="Arial" panose="020B0604020202020204" pitchFamily="34" charset="0"/>
              <a:buChar char="•"/>
            </a:pPr>
            <a:r>
              <a:rPr lang="en-GB" sz="1600" dirty="0"/>
              <a:t>Creation of video-based patient educational materials</a:t>
            </a:r>
          </a:p>
          <a:p>
            <a:pPr marL="285750" indent="-285750">
              <a:buFont typeface="Arial" panose="020B0604020202020204" pitchFamily="34" charset="0"/>
              <a:buChar char="•"/>
            </a:pPr>
            <a:r>
              <a:rPr lang="en-GB" sz="1600" dirty="0"/>
              <a:t>Student gained an understanding of research governance,  literature searching, gaining ethical approvals and biomechanical data collection</a:t>
            </a:r>
          </a:p>
          <a:p>
            <a:pPr marL="285750" indent="-285750">
              <a:buFont typeface="Arial" panose="020B0604020202020204" pitchFamily="34" charset="0"/>
              <a:buChar char="•"/>
            </a:pPr>
            <a:endParaRPr lang="en-GB" sz="1400" dirty="0"/>
          </a:p>
        </p:txBody>
      </p:sp>
      <p:sp>
        <p:nvSpPr>
          <p:cNvPr id="11" name="Rectangle 10">
            <a:extLst>
              <a:ext uri="{FF2B5EF4-FFF2-40B4-BE49-F238E27FC236}">
                <a16:creationId xmlns:a16="http://schemas.microsoft.com/office/drawing/2014/main" id="{6D1C1E4F-355F-435B-8377-D466B183B8E0}"/>
              </a:ext>
            </a:extLst>
          </p:cNvPr>
          <p:cNvSpPr/>
          <p:nvPr/>
        </p:nvSpPr>
        <p:spPr>
          <a:xfrm>
            <a:off x="2012553" y="4057233"/>
            <a:ext cx="6056273" cy="2800767"/>
          </a:xfrm>
          <a:prstGeom prst="rect">
            <a:avLst/>
          </a:prstGeom>
        </p:spPr>
        <p:txBody>
          <a:bodyPr wrap="square">
            <a:spAutoFit/>
          </a:bodyPr>
          <a:lstStyle/>
          <a:p>
            <a:r>
              <a:rPr lang="en-GB" sz="1600" i="1" u="sng" dirty="0"/>
              <a:t>Perceptions</a:t>
            </a:r>
            <a:endParaRPr lang="en-GB" sz="1600" dirty="0"/>
          </a:p>
          <a:p>
            <a:endParaRPr lang="en-GB" sz="1600" i="1" u="sng" dirty="0"/>
          </a:p>
          <a:p>
            <a:pPr marL="285750" indent="-285750">
              <a:buFont typeface="Arial" panose="020B0604020202020204" pitchFamily="34" charset="0"/>
              <a:buChar char="•"/>
            </a:pPr>
            <a:r>
              <a:rPr lang="en-GB" sz="1600" dirty="0"/>
              <a:t>Student: Very positive experience, opened her eyes to the world of research </a:t>
            </a:r>
            <a:br>
              <a:rPr lang="en-GB" sz="1600" dirty="0"/>
            </a:br>
            <a:r>
              <a:rPr lang="en-GB" sz="1600" dirty="0"/>
              <a:t>and motivated desire to work in research in future</a:t>
            </a:r>
          </a:p>
          <a:p>
            <a:pPr marL="285750" indent="-285750">
              <a:buFont typeface="Arial" panose="020B0604020202020204" pitchFamily="34" charset="0"/>
              <a:buChar char="•"/>
            </a:pPr>
            <a:r>
              <a:rPr lang="en-GB" sz="1600" dirty="0"/>
              <a:t>Staff: After some training the student worked independently to make an</a:t>
            </a:r>
            <a:br>
              <a:rPr lang="en-GB" sz="1600" dirty="0"/>
            </a:br>
            <a:r>
              <a:rPr lang="en-GB" sz="1600" dirty="0"/>
              <a:t>important contribution to the research team. She was invited back after </a:t>
            </a:r>
            <a:br>
              <a:rPr lang="en-GB" sz="1600" dirty="0"/>
            </a:br>
            <a:r>
              <a:rPr lang="en-GB" sz="1600" dirty="0"/>
              <a:t>placement to work in paid role to continue supporting  the researchers</a:t>
            </a:r>
            <a:r>
              <a:rPr lang="en-GB" sz="1400" dirty="0"/>
              <a:t>.</a:t>
            </a:r>
          </a:p>
        </p:txBody>
      </p:sp>
      <p:pic>
        <p:nvPicPr>
          <p:cNvPr id="12" name="Picture 11">
            <a:extLst>
              <a:ext uri="{FF2B5EF4-FFF2-40B4-BE49-F238E27FC236}">
                <a16:creationId xmlns:a16="http://schemas.microsoft.com/office/drawing/2014/main" id="{A6DD23E9-D6B7-4550-83BA-81118D979BAE}"/>
              </a:ext>
            </a:extLst>
          </p:cNvPr>
          <p:cNvPicPr>
            <a:picLocks noChangeAspect="1"/>
          </p:cNvPicPr>
          <p:nvPr/>
        </p:nvPicPr>
        <p:blipFill>
          <a:blip r:embed="rId3"/>
          <a:stretch>
            <a:fillRect/>
          </a:stretch>
        </p:blipFill>
        <p:spPr>
          <a:xfrm>
            <a:off x="8493397" y="8000482"/>
            <a:ext cx="3594100" cy="469900"/>
          </a:xfrm>
          <a:prstGeom prst="rect">
            <a:avLst/>
          </a:prstGeom>
        </p:spPr>
      </p:pic>
      <p:pic>
        <p:nvPicPr>
          <p:cNvPr id="13" name="Picture 2" descr="Buy the Azure Kinect developer kit – Microsoft">
            <a:extLst>
              <a:ext uri="{FF2B5EF4-FFF2-40B4-BE49-F238E27FC236}">
                <a16:creationId xmlns:a16="http://schemas.microsoft.com/office/drawing/2014/main" id="{21D61C23-E930-430C-A02C-6116EAF80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21" y="4685154"/>
            <a:ext cx="1229056" cy="12290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1015BD7-D7AD-420B-B66D-ED468341C400}"/>
              </a:ext>
            </a:extLst>
          </p:cNvPr>
          <p:cNvPicPr>
            <a:picLocks noChangeAspect="1"/>
          </p:cNvPicPr>
          <p:nvPr/>
        </p:nvPicPr>
        <p:blipFill>
          <a:blip r:embed="rId5"/>
          <a:stretch>
            <a:fillRect/>
          </a:stretch>
        </p:blipFill>
        <p:spPr>
          <a:xfrm>
            <a:off x="271893" y="1192344"/>
            <a:ext cx="2225300" cy="2677656"/>
          </a:xfrm>
          <a:prstGeom prst="rect">
            <a:avLst/>
          </a:prstGeom>
        </p:spPr>
      </p:pic>
    </p:spTree>
    <p:extLst>
      <p:ext uri="{BB962C8B-B14F-4D97-AF65-F5344CB8AC3E}">
        <p14:creationId xmlns:p14="http://schemas.microsoft.com/office/powerpoint/2010/main" val="156120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1FCDDDE-A5E1-ED53-4E5E-7D3129E1309F}"/>
              </a:ext>
            </a:extLst>
          </p:cNvPr>
          <p:cNvSpPr>
            <a:spLocks noGrp="1"/>
          </p:cNvSpPr>
          <p:nvPr>
            <p:ph type="title"/>
          </p:nvPr>
        </p:nvSpPr>
        <p:spPr>
          <a:xfrm>
            <a:off x="762214" y="0"/>
            <a:ext cx="6642100" cy="1325563"/>
          </a:xfrm>
        </p:spPr>
        <p:txBody>
          <a:bodyPr/>
          <a:lstStyle/>
          <a:p>
            <a:r>
              <a:rPr lang="en-GB" altLang="en-US" dirty="0">
                <a:latin typeface="Arial"/>
                <a:ea typeface="MS PGothic"/>
                <a:cs typeface="Arial"/>
              </a:rPr>
              <a:t>Research Placements </a:t>
            </a:r>
            <a:endParaRPr lang="en-GB" altLang="en-US" dirty="0"/>
          </a:p>
        </p:txBody>
      </p:sp>
      <p:sp>
        <p:nvSpPr>
          <p:cNvPr id="21507" name="Content Placeholder 2">
            <a:extLst>
              <a:ext uri="{FF2B5EF4-FFF2-40B4-BE49-F238E27FC236}">
                <a16:creationId xmlns:a16="http://schemas.microsoft.com/office/drawing/2014/main" id="{F62222BC-94DA-8600-3635-5416DABC7AD4}"/>
              </a:ext>
            </a:extLst>
          </p:cNvPr>
          <p:cNvSpPr>
            <a:spLocks noGrp="1"/>
          </p:cNvSpPr>
          <p:nvPr>
            <p:ph sz="half" idx="1"/>
          </p:nvPr>
        </p:nvSpPr>
        <p:spPr>
          <a:xfrm>
            <a:off x="464264" y="1394110"/>
            <a:ext cx="7886700" cy="4351338"/>
          </a:xfrm>
        </p:spPr>
        <p:txBody>
          <a:bodyPr/>
          <a:lstStyle/>
          <a:p>
            <a:endParaRPr lang="en-GB" altLang="en-US" dirty="0"/>
          </a:p>
          <a:p>
            <a:endParaRPr lang="en-GB" altLang="en-US" dirty="0"/>
          </a:p>
        </p:txBody>
      </p:sp>
      <p:sp>
        <p:nvSpPr>
          <p:cNvPr id="2" name="Speech Bubble: Oval 1">
            <a:extLst>
              <a:ext uri="{FF2B5EF4-FFF2-40B4-BE49-F238E27FC236}">
                <a16:creationId xmlns:a16="http://schemas.microsoft.com/office/drawing/2014/main" id="{82FB82DE-3DF7-71EA-2D2B-FD9569C9F5A0}"/>
              </a:ext>
            </a:extLst>
          </p:cNvPr>
          <p:cNvSpPr/>
          <p:nvPr/>
        </p:nvSpPr>
        <p:spPr>
          <a:xfrm>
            <a:off x="628650" y="1202076"/>
            <a:ext cx="8258496" cy="5054886"/>
          </a:xfrm>
          <a:prstGeom prst="wedgeEllipseCallout">
            <a:avLst>
              <a:gd name="adj1" fmla="val -42572"/>
              <a:gd name="adj2" fmla="val 58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rgbClr val="000000"/>
                </a:solidFill>
                <a:effectLst/>
                <a:latin typeface="UICTFontTextStyleBody"/>
                <a:ea typeface="Calibri" panose="020F0502020204030204" pitchFamily="34" charset="0"/>
              </a:rPr>
              <a:t>I thoroughly enjoyed my placement with Professor Steve Preece and the research team as it allowed to me gain insight into another pillar of Physiotherapy practice, an area I am now keen to explore off the back of this placement.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UICTFontTextStyleBody"/>
                <a:ea typeface="Calibri" panose="020F0502020204030204" pitchFamily="34" charset="0"/>
              </a:rPr>
              <a:t>I worked across a few projects, and was given the opportunity to stay on for paid work until the end of my degree, which I was extremely pleased about! The skills I gained from this placement really helped my final year research project where I received a 1st in my study protocol poster. I would recommend physiotherapy students to branch out and try a research placement to gain further insight into the meaning of ‘evidence based practice.’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8BCC9A35-4AA2-9825-4451-4854A7C153D6}"/>
              </a:ext>
            </a:extLst>
          </p:cNvPr>
          <p:cNvPicPr preferRelativeResize="0">
            <a:picLocks/>
          </p:cNvPicPr>
          <p:nvPr/>
        </p:nvPicPr>
        <p:blipFill rotWithShape="1">
          <a:blip r:embed="rId3">
            <a:extLst>
              <a:ext uri="{28A0092B-C50C-407E-A947-70E740481C1C}">
                <a14:useLocalDpi xmlns:a14="http://schemas.microsoft.com/office/drawing/2010/main" val="0"/>
              </a:ext>
            </a:extLst>
          </a:blip>
          <a:srcRect b="84929"/>
          <a:stretch/>
        </p:blipFill>
        <p:spPr>
          <a:xfrm>
            <a:off x="0" y="1950750"/>
            <a:ext cx="9180000" cy="4050000"/>
          </a:xfrm>
          <a:prstGeom prst="rect">
            <a:avLst/>
          </a:prstGeom>
        </p:spPr>
      </p:pic>
      <p:sp>
        <p:nvSpPr>
          <p:cNvPr id="2" name="Title 1">
            <a:extLst>
              <a:ext uri="{FF2B5EF4-FFF2-40B4-BE49-F238E27FC236}">
                <a16:creationId xmlns:a16="http://schemas.microsoft.com/office/drawing/2014/main" id="{4E67AB55-2A7F-A10B-1CCE-1AB362A0806B}"/>
              </a:ext>
            </a:extLst>
          </p:cNvPr>
          <p:cNvSpPr>
            <a:spLocks noGrp="1"/>
          </p:cNvSpPr>
          <p:nvPr>
            <p:ph type="title"/>
          </p:nvPr>
        </p:nvSpPr>
        <p:spPr>
          <a:xfrm>
            <a:off x="132996" y="3070630"/>
            <a:ext cx="5421991" cy="2031185"/>
          </a:xfrm>
        </p:spPr>
        <p:txBody>
          <a:bodyPr>
            <a:noAutofit/>
          </a:bodyPr>
          <a:lstStyle/>
          <a:p>
            <a:r>
              <a:rPr lang="en-GB" dirty="0">
                <a:solidFill>
                  <a:schemeClr val="tx1"/>
                </a:solidFill>
                <a:latin typeface="Nunito Sans Black" panose="00000A00000000000000" pitchFamily="2" charset="0"/>
              </a:rPr>
              <a:t>Practice-based learning uses flexible, appropriate and supportive models of supervision and delivery</a:t>
            </a:r>
          </a:p>
        </p:txBody>
      </p:sp>
      <p:sp>
        <p:nvSpPr>
          <p:cNvPr id="7" name="Title 1">
            <a:extLst>
              <a:ext uri="{FF2B5EF4-FFF2-40B4-BE49-F238E27FC236}">
                <a16:creationId xmlns:a16="http://schemas.microsoft.com/office/drawing/2014/main" id="{A29811A5-9E0B-35A7-37A3-1802E7C0F1D6}"/>
              </a:ext>
            </a:extLst>
          </p:cNvPr>
          <p:cNvSpPr txBox="1">
            <a:spLocks/>
          </p:cNvSpPr>
          <p:nvPr/>
        </p:nvSpPr>
        <p:spPr>
          <a:xfrm>
            <a:off x="474537" y="114113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solidFill>
                <a:latin typeface="Arial (headings)"/>
                <a:ea typeface="+mj-ea"/>
                <a:cs typeface="+mj-cs"/>
              </a:defRPr>
            </a:lvl1pPr>
          </a:lstStyle>
          <a:p>
            <a:r>
              <a:rPr lang="en-GB" sz="2100" dirty="0">
                <a:latin typeface="Nunito Sans Black" panose="00000A00000000000000" pitchFamily="2" charset="0"/>
              </a:rPr>
              <a:t>Principle 4</a:t>
            </a:r>
          </a:p>
        </p:txBody>
      </p:sp>
      <p:pic>
        <p:nvPicPr>
          <p:cNvPr id="6" name="Picture 5" descr="A picture containing text, vector graphics&#10;&#10;Description automatically generated">
            <a:extLst>
              <a:ext uri="{FF2B5EF4-FFF2-40B4-BE49-F238E27FC236}">
                <a16:creationId xmlns:a16="http://schemas.microsoft.com/office/drawing/2014/main" id="{F673DFC3-7440-4562-C735-33764AD1DECD}"/>
              </a:ext>
            </a:extLst>
          </p:cNvPr>
          <p:cNvPicPr>
            <a:picLocks noChangeAspect="1"/>
          </p:cNvPicPr>
          <p:nvPr/>
        </p:nvPicPr>
        <p:blipFill rotWithShape="1">
          <a:blip r:embed="rId3">
            <a:extLst>
              <a:ext uri="{28A0092B-C50C-407E-A947-70E740481C1C}">
                <a14:useLocalDpi xmlns:a14="http://schemas.microsoft.com/office/drawing/2010/main" val="0"/>
              </a:ext>
            </a:extLst>
          </a:blip>
          <a:srcRect t="15707" b="24644"/>
          <a:stretch/>
        </p:blipFill>
        <p:spPr>
          <a:xfrm>
            <a:off x="5554987" y="2368624"/>
            <a:ext cx="4047730" cy="3398812"/>
          </a:xfrm>
          <a:prstGeom prst="rect">
            <a:avLst/>
          </a:prstGeom>
        </p:spPr>
      </p:pic>
      <p:sp>
        <p:nvSpPr>
          <p:cNvPr id="4" name="TextBox 3">
            <a:extLst>
              <a:ext uri="{FF2B5EF4-FFF2-40B4-BE49-F238E27FC236}">
                <a16:creationId xmlns:a16="http://schemas.microsoft.com/office/drawing/2014/main" id="{5C61E271-946A-E5D0-7A4E-18BBDD2F4B71}"/>
              </a:ext>
            </a:extLst>
          </p:cNvPr>
          <p:cNvSpPr txBox="1"/>
          <p:nvPr/>
        </p:nvSpPr>
        <p:spPr>
          <a:xfrm>
            <a:off x="0" y="5596109"/>
            <a:ext cx="9144000" cy="300082"/>
          </a:xfrm>
          <a:prstGeom prst="rect">
            <a:avLst/>
          </a:prstGeom>
          <a:noFill/>
        </p:spPr>
        <p:txBody>
          <a:bodyPr wrap="square">
            <a:spAutoFit/>
          </a:bodyPr>
          <a:lstStyle/>
          <a:p>
            <a:pPr algn="ctr"/>
            <a:r>
              <a:rPr lang="en-GB" sz="1350">
                <a:solidFill>
                  <a:schemeClr val="bg1"/>
                </a:solidFill>
                <a:latin typeface="Nunito" pitchFamily="2" charset="0"/>
              </a:rPr>
              <a:t>#CSP_RCOT_PBL</a:t>
            </a:r>
          </a:p>
        </p:txBody>
      </p:sp>
    </p:spTree>
    <p:extLst>
      <p:ext uri="{BB962C8B-B14F-4D97-AF65-F5344CB8AC3E}">
        <p14:creationId xmlns:p14="http://schemas.microsoft.com/office/powerpoint/2010/main" val="2240041500"/>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S Template Standard.potx" id="{BF308796-96B7-428B-BE77-A6E9C0D3AC61}" vid="{22ADDB53-42DE-4D37-9618-C8750792602A}"/>
    </a:ext>
  </a:extLst>
</a:theme>
</file>

<file path=ppt/theme/theme2.xml><?xml version="1.0" encoding="utf-8"?>
<a:theme xmlns:a="http://schemas.openxmlformats.org/drawingml/2006/main" name="Office Theme">
  <a:themeElements>
    <a:clrScheme name="UoS">
      <a:dk1>
        <a:sysClr val="windowText" lastClr="000000"/>
      </a:dk1>
      <a:lt1>
        <a:sysClr val="window" lastClr="FFFFFF"/>
      </a:lt1>
      <a:dk2>
        <a:srgbClr val="00313D"/>
      </a:dk2>
      <a:lt2>
        <a:srgbClr val="9FD6C1"/>
      </a:lt2>
      <a:accent1>
        <a:srgbClr val="6FB6BA"/>
      </a:accent1>
      <a:accent2>
        <a:srgbClr val="EB5E54"/>
      </a:accent2>
      <a:accent3>
        <a:srgbClr val="D8D2C4"/>
      </a:accent3>
      <a:accent4>
        <a:srgbClr val="F3CA00"/>
      </a:accent4>
      <a:accent5>
        <a:srgbClr val="D20A11"/>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504D"/>
        </a:solidFill>
        <a:ln>
          <a:noFill/>
        </a:ln>
      </a:spPr>
      <a:bodyPr rtlCol="0" anchor="ctr"/>
      <a:lstStyle>
        <a:defPPr algn="ctr">
          <a:defRPr dirty="0">
            <a:solidFill>
              <a:schemeClr val="tx1"/>
            </a:solidFill>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S master powerpoint.potx" id="{A74E7DB2-1FCF-4E04-BC12-A9DAA2CAFD88}" vid="{7B87B69E-2C60-42BC-842C-BDE38A9759C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AA97B75E3B494C839E60BD124DA226" ma:contentTypeVersion="12" ma:contentTypeDescription="Create a new document." ma:contentTypeScope="" ma:versionID="75867a59e0ceef6b714c85741324f0f5">
  <xsd:schema xmlns:xsd="http://www.w3.org/2001/XMLSchema" xmlns:xs="http://www.w3.org/2001/XMLSchema" xmlns:p="http://schemas.microsoft.com/office/2006/metadata/properties" xmlns:ns3="b499dc3c-5879-43ab-9331-ea600a6adb37" xmlns:ns4="47e66b27-e28a-4b7e-a2f3-a01097bf62a3" targetNamespace="http://schemas.microsoft.com/office/2006/metadata/properties" ma:root="true" ma:fieldsID="22d8839655e1e56389bac27388f548bc" ns3:_="" ns4:_="">
    <xsd:import namespace="b499dc3c-5879-43ab-9331-ea600a6adb37"/>
    <xsd:import namespace="47e66b27-e28a-4b7e-a2f3-a01097bf62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99dc3c-5879-43ab-9331-ea600a6adb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e66b27-e28a-4b7e-a2f3-a01097bf62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7e66b27-e28a-4b7e-a2f3-a01097bf62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155E11-C232-444C-83AB-93763C36B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99dc3c-5879-43ab-9331-ea600a6adb37"/>
    <ds:schemaRef ds:uri="47e66b27-e28a-4b7e-a2f3-a01097bf6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B24B60-C149-4C0B-AF80-340D2CE121BB}">
  <ds:schemaRefs>
    <ds:schemaRef ds:uri="b499dc3c-5879-43ab-9331-ea600a6adb37"/>
    <ds:schemaRef ds:uri="http://schemas.openxmlformats.org/package/2006/metadata/core-properties"/>
    <ds:schemaRef ds:uri="http://purl.org/dc/terms/"/>
    <ds:schemaRef ds:uri="http://schemas.microsoft.com/office/infopath/2007/PartnerControls"/>
    <ds:schemaRef ds:uri="47e66b27-e28a-4b7e-a2f3-a01097bf62a3"/>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E11054F4-E6D9-4378-9077-42DFF50E51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2673</TotalTime>
  <Words>1325</Words>
  <Application>Microsoft Office PowerPoint</Application>
  <PresentationFormat>On-screen Show (4:3)</PresentationFormat>
  <Paragraphs>153</Paragraphs>
  <Slides>24</Slides>
  <Notes>11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24</vt:i4>
      </vt:variant>
    </vt:vector>
  </HeadingPairs>
  <TitlesOfParts>
    <vt:vector size="40" baseType="lpstr">
      <vt:lpstr>Arial</vt:lpstr>
      <vt:lpstr>Arial (headings)</vt:lpstr>
      <vt:lpstr>Arial Black</vt:lpstr>
      <vt:lpstr>Calibri</vt:lpstr>
      <vt:lpstr>Nunito</vt:lpstr>
      <vt:lpstr>Nunito Sans Black</vt:lpstr>
      <vt:lpstr>Replica Pro</vt:lpstr>
      <vt:lpstr>Replica Pro Heavy</vt:lpstr>
      <vt:lpstr>Replica Pro Light</vt:lpstr>
      <vt:lpstr>Times New Roman</vt:lpstr>
      <vt:lpstr>UICTFontTextStyleBody</vt:lpstr>
      <vt:lpstr>Office Theme</vt:lpstr>
      <vt:lpstr>Office Theme</vt:lpstr>
      <vt:lpstr>Office Theme</vt:lpstr>
      <vt:lpstr>Office Theme</vt:lpstr>
      <vt:lpstr>Office Theme</vt:lpstr>
      <vt:lpstr>Practice Based Learning – Innovation or time for business as usual?</vt:lpstr>
      <vt:lpstr>PrBL in Physiotherapy-the basics …</vt:lpstr>
      <vt:lpstr>PowerPoint Presentation</vt:lpstr>
      <vt:lpstr>Principle 2-PBL happens everywhere- Four Pillars </vt:lpstr>
      <vt:lpstr>Leadership &amp; Education placement </vt:lpstr>
      <vt:lpstr>Sam’s perspective </vt:lpstr>
      <vt:lpstr>PowerPoint Presentation</vt:lpstr>
      <vt:lpstr>Research Placements </vt:lpstr>
      <vt:lpstr>Practice-based learning uses flexible, appropriate and supportive models of supervision and delivery</vt:lpstr>
      <vt:lpstr>Peer supervision models </vt:lpstr>
      <vt:lpstr>Practice-based learning is designed with a whole team approach</vt:lpstr>
      <vt:lpstr>Team supervision – embed students in our teams </vt:lpstr>
      <vt:lpstr>Simulation -What is it?</vt:lpstr>
      <vt:lpstr>PowerPoint Presentation</vt:lpstr>
      <vt:lpstr>Simulation </vt:lpstr>
      <vt:lpstr>Practice-based learning environments must be inclusive and welcoming to all</vt:lpstr>
      <vt:lpstr>EDI –student experience </vt:lpstr>
      <vt:lpstr>Practice-based learning is evaluated; capturing data to drive improvement and demonstrate impact</vt:lpstr>
      <vt:lpstr>How do we move this away from Innovation to BAU? </vt:lpstr>
      <vt:lpstr>Placements are a shop window for your area/ speciality-inspire the future workforce !</vt:lpstr>
      <vt:lpstr>PowerPoint Presentation</vt:lpstr>
      <vt:lpstr>PowerPoint Presentation</vt:lpstr>
      <vt:lpstr>GM Academic  Careers Event </vt:lpstr>
      <vt:lpstr>Thank you!</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Chambers Denis</dc:creator>
  <cp:lastModifiedBy>Gill Rawlinson</cp:lastModifiedBy>
  <cp:revision>197</cp:revision>
  <dcterms:created xsi:type="dcterms:W3CDTF">2017-02-01T08:28:30Z</dcterms:created>
  <dcterms:modified xsi:type="dcterms:W3CDTF">2023-05-10T21:32:09Z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0x01010058AA97B75E3B494C839E60BD124DA226</vt:lpwstr>
  </property>
  <property fmtid="{D5CDD505-2E9C-101B-9397-08002B2CF9AE}" pid="3" name="_activity">
    <vt:lpwstr/>
  </property>
</Properties>
</file>