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91" r:id="rId1"/>
  </p:sldMasterIdLst>
  <p:notesMasterIdLst>
    <p:notesMasterId r:id="rId19"/>
  </p:notesMasterIdLst>
  <p:sldIdLst>
    <p:sldId id="256" r:id="rId2"/>
    <p:sldId id="290" r:id="rId3"/>
    <p:sldId id="291" r:id="rId4"/>
    <p:sldId id="298" r:id="rId5"/>
    <p:sldId id="292" r:id="rId6"/>
    <p:sldId id="294" r:id="rId7"/>
    <p:sldId id="293" r:id="rId8"/>
    <p:sldId id="289" r:id="rId9"/>
    <p:sldId id="285" r:id="rId10"/>
    <p:sldId id="295" r:id="rId11"/>
    <p:sldId id="270" r:id="rId12"/>
    <p:sldId id="288" r:id="rId13"/>
    <p:sldId id="287" r:id="rId14"/>
    <p:sldId id="296" r:id="rId15"/>
    <p:sldId id="297" r:id="rId16"/>
    <p:sldId id="268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A953"/>
    <a:srgbClr val="FFD815"/>
    <a:srgbClr val="FFD914"/>
    <a:srgbClr val="499C4C"/>
    <a:srgbClr val="009E49"/>
    <a:srgbClr val="003088"/>
    <a:srgbClr val="003087"/>
    <a:srgbClr val="005EB8"/>
    <a:srgbClr val="0072C6"/>
    <a:srgbClr val="0091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1" autoAdjust="0"/>
    <p:restoredTop sz="96327"/>
  </p:normalViewPr>
  <p:slideViewPr>
    <p:cSldViewPr>
      <p:cViewPr varScale="1">
        <p:scale>
          <a:sx n="67" d="100"/>
          <a:sy n="67" d="100"/>
        </p:scale>
        <p:origin x="644" y="4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865D6C-DEF3-2047-8C00-DECDF97F3A76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542E46-854E-C645-8965-B8BE8EDD3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024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917435DF-51F4-4A40-9E16-AE976C53C2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0796" y="-99392"/>
            <a:ext cx="12521492" cy="705678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645DE1D-8097-F64D-A8B1-1F7C8555D1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8570976" cy="1470025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BA246E11-0474-FD40-91E1-4CCF4D51F0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0976" y="3856122"/>
            <a:ext cx="7413276" cy="1757527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9D5C9B5-81A4-9744-A4C1-64C63F290F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7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3FE158A6-6A30-4632-8292-C25F63AC25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1608" y="369707"/>
            <a:ext cx="2902248" cy="104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161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FC3B7B-FC7F-E647-92B7-0FFD15867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1" y="6492878"/>
            <a:ext cx="487627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3CBAF558-993E-F24D-8CA0-AE83BF0134C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F154D06-4437-4857-B898-1245F22FF3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6101" y="368660"/>
            <a:ext cx="1642732" cy="59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339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FC3B7B-FC7F-E647-92B7-0FFD15867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1" y="6492878"/>
            <a:ext cx="487627" cy="365125"/>
          </a:xfrm>
        </p:spPr>
        <p:txBody>
          <a:bodyPr/>
          <a:lstStyle>
            <a:lvl1pPr>
              <a:defRPr sz="1000">
                <a:solidFill>
                  <a:schemeClr val="accent2"/>
                </a:solidFill>
              </a:defRPr>
            </a:lvl1pPr>
          </a:lstStyle>
          <a:p>
            <a:fld id="{3CBAF558-993E-F24D-8CA0-AE83BF0134C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FDB3F4C-AEF3-4C4A-A49B-DCC1AEB11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15335" y="6502105"/>
            <a:ext cx="2414059" cy="365125"/>
          </a:xfrm>
        </p:spPr>
        <p:txBody>
          <a:bodyPr/>
          <a:lstStyle>
            <a:lvl1pPr algn="l">
              <a:defRPr sz="1000">
                <a:solidFill>
                  <a:srgbClr val="0030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Presentation Title</a:t>
            </a:r>
            <a:endParaRPr lang="en-GB" dirty="0"/>
          </a:p>
        </p:txBody>
      </p:sp>
      <p:pic>
        <p:nvPicPr>
          <p:cNvPr id="10" name="Picture 9" descr="Graphical user interface&#10;&#10;Description automatically generated">
            <a:extLst>
              <a:ext uri="{FF2B5EF4-FFF2-40B4-BE49-F238E27FC236}">
                <a16:creationId xmlns:a16="http://schemas.microsoft.com/office/drawing/2014/main" id="{EA8C8A16-5E85-450B-B587-95B6D3CD99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1748" y="369706"/>
            <a:ext cx="1642108" cy="5901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4C297E0-4496-4413-8A26-042BDC46E3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8"/>
          <a:stretch/>
        </p:blipFill>
        <p:spPr>
          <a:xfrm>
            <a:off x="-24680" y="6558693"/>
            <a:ext cx="7560543" cy="29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986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02E60B1-EB2D-9B46-9235-5CA67B749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1" y="6492878"/>
            <a:ext cx="487627" cy="365125"/>
          </a:xfrm>
        </p:spPr>
        <p:txBody>
          <a:bodyPr/>
          <a:lstStyle>
            <a:lvl1pPr>
              <a:defRPr sz="1000">
                <a:solidFill>
                  <a:schemeClr val="accent2"/>
                </a:solidFill>
              </a:defRPr>
            </a:lvl1pPr>
          </a:lstStyle>
          <a:p>
            <a:fld id="{3CBAF558-993E-F24D-8CA0-AE83BF0134C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61A17C4-8E3F-4C45-B260-894C4B14C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15335" y="6502105"/>
            <a:ext cx="2414059" cy="365125"/>
          </a:xfrm>
        </p:spPr>
        <p:txBody>
          <a:bodyPr/>
          <a:lstStyle>
            <a:lvl1pPr algn="l">
              <a:defRPr sz="1000">
                <a:solidFill>
                  <a:srgbClr val="0030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Presentation Title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A61BD6-8810-4E76-9B2E-8A9DCD38C5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8"/>
          <a:stretch/>
        </p:blipFill>
        <p:spPr>
          <a:xfrm>
            <a:off x="-24680" y="6558693"/>
            <a:ext cx="7560543" cy="29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152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2232"/>
            <a:ext cx="12192000" cy="63790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976F18B-7050-954C-B108-48CE9AB50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1" y="6492878"/>
            <a:ext cx="487627" cy="365125"/>
          </a:xfrm>
        </p:spPr>
        <p:txBody>
          <a:bodyPr/>
          <a:lstStyle>
            <a:lvl1pPr>
              <a:defRPr sz="1000">
                <a:solidFill>
                  <a:schemeClr val="accent2"/>
                </a:solidFill>
              </a:defRPr>
            </a:lvl1pPr>
          </a:lstStyle>
          <a:p>
            <a:fld id="{3CBAF558-993E-F24D-8CA0-AE83BF0134C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C3EBF02-6C14-3247-AF5B-B6AD7C836C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4250" y="6413248"/>
            <a:ext cx="5382268" cy="351159"/>
          </a:xfrm>
        </p:spPr>
        <p:txBody>
          <a:bodyPr>
            <a:noAutofit/>
          </a:bodyPr>
          <a:lstStyle>
            <a:lvl2pPr marL="360362" indent="0" rtl="0">
              <a:buFont typeface="Arial" panose="020B0604020202020204" pitchFamily="34" charset="0"/>
              <a:buNone/>
              <a:defRPr>
                <a:solidFill>
                  <a:schemeClr val="tx2"/>
                </a:solidFill>
              </a:defRPr>
            </a:lvl2pPr>
          </a:lstStyle>
          <a:p>
            <a:pPr lvl="1"/>
            <a:r>
              <a:rPr lang="en-US" dirty="0"/>
              <a:t>Caption goes here</a:t>
            </a:r>
          </a:p>
        </p:txBody>
      </p:sp>
    </p:spTree>
    <p:extLst>
      <p:ext uri="{BB962C8B-B14F-4D97-AF65-F5344CB8AC3E}">
        <p14:creationId xmlns:p14="http://schemas.microsoft.com/office/powerpoint/2010/main" val="1576076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FD8C1A2-A2FD-2842-80B9-7ABB22809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1" y="6492878"/>
            <a:ext cx="487627" cy="365125"/>
          </a:xfrm>
        </p:spPr>
        <p:txBody>
          <a:bodyPr/>
          <a:lstStyle>
            <a:lvl1pPr>
              <a:defRPr sz="1000">
                <a:solidFill>
                  <a:schemeClr val="accent2"/>
                </a:solidFill>
              </a:defRPr>
            </a:lvl1pPr>
          </a:lstStyle>
          <a:p>
            <a:fld id="{3CBAF558-993E-F24D-8CA0-AE83BF0134C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63048B8-5C39-F64B-971B-14DDF87F0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15335" y="6502105"/>
            <a:ext cx="2414059" cy="365125"/>
          </a:xfrm>
        </p:spPr>
        <p:txBody>
          <a:bodyPr/>
          <a:lstStyle>
            <a:lvl1pPr algn="l">
              <a:defRPr sz="1000">
                <a:solidFill>
                  <a:srgbClr val="0030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Presentation Title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861268-ECA8-4D04-ABF7-8F5DFEAB97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8"/>
          <a:stretch/>
        </p:blipFill>
        <p:spPr>
          <a:xfrm>
            <a:off x="-24680" y="6558693"/>
            <a:ext cx="7560543" cy="29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808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16480" y="274641"/>
            <a:ext cx="116592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931979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5C16C49-EBF4-274A-A299-62B2F1454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1" y="6492878"/>
            <a:ext cx="487627" cy="365125"/>
          </a:xfrm>
        </p:spPr>
        <p:txBody>
          <a:bodyPr/>
          <a:lstStyle>
            <a:lvl1pPr>
              <a:defRPr sz="1000">
                <a:solidFill>
                  <a:schemeClr val="accent2"/>
                </a:solidFill>
              </a:defRPr>
            </a:lvl1pPr>
          </a:lstStyle>
          <a:p>
            <a:fld id="{3CBAF558-993E-F24D-8CA0-AE83BF0134C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2D15E20-06EB-5E48-B32E-FB95993FA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15335" y="6502105"/>
            <a:ext cx="2414059" cy="365125"/>
          </a:xfrm>
        </p:spPr>
        <p:txBody>
          <a:bodyPr/>
          <a:lstStyle>
            <a:lvl1pPr algn="l">
              <a:defRPr sz="1000">
                <a:solidFill>
                  <a:srgbClr val="0030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Presentation Title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0144D6-A759-4C4D-A12E-1E22D7C32A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8"/>
          <a:stretch/>
        </p:blipFill>
        <p:spPr>
          <a:xfrm>
            <a:off x="-24680" y="6558693"/>
            <a:ext cx="7560543" cy="29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727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8728"/>
            <a:ext cx="7790656" cy="90621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56793"/>
            <a:ext cx="8114692" cy="4569373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15335" y="6502105"/>
            <a:ext cx="2414059" cy="365125"/>
          </a:xfrm>
        </p:spPr>
        <p:txBody>
          <a:bodyPr/>
          <a:lstStyle>
            <a:lvl1pPr algn="l">
              <a:defRPr sz="1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82401" y="6492878"/>
            <a:ext cx="487627" cy="365125"/>
          </a:xfrm>
        </p:spPr>
        <p:txBody>
          <a:bodyPr/>
          <a:lstStyle>
            <a:lvl1pPr>
              <a:defRPr sz="1000">
                <a:solidFill>
                  <a:schemeClr val="accent2"/>
                </a:solidFill>
              </a:defRPr>
            </a:lvl1pPr>
          </a:lstStyle>
          <a:p>
            <a:fld id="{3CBAF558-993E-F24D-8CA0-AE83BF0134C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920E5B99-DB8E-4E19-8EA8-64B9C6AC71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1748" y="369706"/>
            <a:ext cx="1642108" cy="5901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7AE9300-E43A-4477-9944-3BAC954F9E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8"/>
          <a:stretch/>
        </p:blipFill>
        <p:spPr>
          <a:xfrm>
            <a:off x="-24680" y="6558693"/>
            <a:ext cx="7560543" cy="29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5894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con&#10;&#10;Description automatically generated">
            <a:extLst>
              <a:ext uri="{FF2B5EF4-FFF2-40B4-BE49-F238E27FC236}">
                <a16:creationId xmlns:a16="http://schemas.microsoft.com/office/drawing/2014/main" id="{8D6DA2D1-3BBE-43C9-9BE2-CFCFCCAADD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6555" y="-72008"/>
            <a:ext cx="12273235" cy="6957392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B1FCEC3-9987-BE4C-A453-3556C8481A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3085" y="3278908"/>
            <a:ext cx="6861107" cy="1500187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2933F88-8C6E-374A-A091-063FDD441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85" y="1916833"/>
            <a:ext cx="7245151" cy="1362075"/>
          </a:xfrm>
        </p:spPr>
        <p:txBody>
          <a:bodyPr anchor="b"/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855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ACD27D24-DC52-438A-AFE9-0B632C16B3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6555" y="-72008"/>
            <a:ext cx="12273235" cy="695739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278908"/>
            <a:ext cx="6861107" cy="1500187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1916833"/>
            <a:ext cx="7245151" cy="1362075"/>
          </a:xfrm>
        </p:spPr>
        <p:txBody>
          <a:bodyPr anchor="b"/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7641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886667" cy="91030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56793"/>
            <a:ext cx="5112000" cy="4525963"/>
          </a:xfrm>
        </p:spPr>
        <p:txBody>
          <a:bodyPr/>
          <a:lstStyle>
            <a:lvl1pPr>
              <a:defRPr sz="2000"/>
            </a:lvl1pPr>
            <a:lvl2pPr marL="625475" indent="-265113">
              <a:defRPr sz="1600"/>
            </a:lvl2pPr>
            <a:lvl3pPr marL="896938" indent="-271463">
              <a:defRPr sz="1600"/>
            </a:lvl3pPr>
            <a:lvl4pPr marL="1166813" indent="-269875">
              <a:defRPr sz="1600"/>
            </a:lvl4pPr>
            <a:lvl5pPr marL="1438275" indent="-27146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056" y="1556793"/>
            <a:ext cx="51120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1A24319-AEC0-0A4C-9E00-0FDCBF724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1" y="6492878"/>
            <a:ext cx="487627" cy="365125"/>
          </a:xfrm>
        </p:spPr>
        <p:txBody>
          <a:bodyPr/>
          <a:lstStyle>
            <a:lvl1pPr>
              <a:defRPr sz="1000">
                <a:solidFill>
                  <a:schemeClr val="accent2"/>
                </a:solidFill>
              </a:defRPr>
            </a:lvl1pPr>
          </a:lstStyle>
          <a:p>
            <a:fld id="{3CBAF558-993E-F24D-8CA0-AE83BF0134C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A1BBAC9F-D677-4C47-8431-702784772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15335" y="6502105"/>
            <a:ext cx="2414059" cy="365125"/>
          </a:xfrm>
        </p:spPr>
        <p:txBody>
          <a:bodyPr/>
          <a:lstStyle>
            <a:lvl1pPr algn="l">
              <a:defRPr sz="1000">
                <a:solidFill>
                  <a:srgbClr val="0030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Presentation Title</a:t>
            </a:r>
            <a:endParaRPr lang="en-GB" dirty="0"/>
          </a:p>
        </p:txBody>
      </p:sp>
      <p:pic>
        <p:nvPicPr>
          <p:cNvPr id="10" name="Picture 9" descr="Graphical user interface&#10;&#10;Description automatically generated">
            <a:extLst>
              <a:ext uri="{FF2B5EF4-FFF2-40B4-BE49-F238E27FC236}">
                <a16:creationId xmlns:a16="http://schemas.microsoft.com/office/drawing/2014/main" id="{68108CE2-4560-4A4F-BD2D-D1A897D772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1748" y="369706"/>
            <a:ext cx="1642108" cy="5901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42FA783-6E5A-4C37-B4FC-E1FA91C92B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8"/>
          <a:stretch/>
        </p:blipFill>
        <p:spPr>
          <a:xfrm>
            <a:off x="-24680" y="6558693"/>
            <a:ext cx="7560543" cy="29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7842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886667" cy="91030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1120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112000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1120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112000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DD606DF-ECB2-AB44-94AC-CC4D4E117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1" y="6492878"/>
            <a:ext cx="487627" cy="365125"/>
          </a:xfrm>
        </p:spPr>
        <p:txBody>
          <a:bodyPr/>
          <a:lstStyle>
            <a:lvl1pPr>
              <a:defRPr sz="1000">
                <a:solidFill>
                  <a:schemeClr val="accent2"/>
                </a:solidFill>
              </a:defRPr>
            </a:lvl1pPr>
          </a:lstStyle>
          <a:p>
            <a:fld id="{3CBAF558-993E-F24D-8CA0-AE83BF0134C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9EE37E1A-8B9E-E848-80EC-8EBC76D19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15335" y="6502105"/>
            <a:ext cx="2414059" cy="365125"/>
          </a:xfrm>
        </p:spPr>
        <p:txBody>
          <a:bodyPr/>
          <a:lstStyle>
            <a:lvl1pPr algn="l">
              <a:defRPr sz="1000">
                <a:solidFill>
                  <a:srgbClr val="0030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Presentation Title</a:t>
            </a:r>
            <a:endParaRPr lang="en-GB" dirty="0"/>
          </a:p>
        </p:txBody>
      </p:sp>
      <p:pic>
        <p:nvPicPr>
          <p:cNvPr id="12" name="Picture 11" descr="Graphical user interface&#10;&#10;Description automatically generated">
            <a:extLst>
              <a:ext uri="{FF2B5EF4-FFF2-40B4-BE49-F238E27FC236}">
                <a16:creationId xmlns:a16="http://schemas.microsoft.com/office/drawing/2014/main" id="{3CEDAC4C-24DC-4463-A5F0-9E6231D01D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1748" y="369706"/>
            <a:ext cx="1642108" cy="5901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D6C069A-47A1-441C-867F-F70C0623AC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8"/>
          <a:stretch/>
        </p:blipFill>
        <p:spPr>
          <a:xfrm>
            <a:off x="-24680" y="6558693"/>
            <a:ext cx="7560543" cy="29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654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A1C5231-E424-DB4B-AEBF-D743E8E74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1" y="6492878"/>
            <a:ext cx="487627" cy="365125"/>
          </a:xfrm>
        </p:spPr>
        <p:txBody>
          <a:bodyPr/>
          <a:lstStyle>
            <a:lvl1pPr>
              <a:defRPr sz="1000">
                <a:solidFill>
                  <a:schemeClr val="accent2"/>
                </a:solidFill>
              </a:defRPr>
            </a:lvl1pPr>
          </a:lstStyle>
          <a:p>
            <a:fld id="{3CBAF558-993E-F24D-8CA0-AE83BF0134C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FB7A769C-5915-014B-A8BF-86F368A89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15335" y="6502105"/>
            <a:ext cx="2414059" cy="365125"/>
          </a:xfrm>
        </p:spPr>
        <p:txBody>
          <a:bodyPr/>
          <a:lstStyle>
            <a:lvl1pPr algn="l">
              <a:defRPr sz="1000">
                <a:solidFill>
                  <a:srgbClr val="0030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Presentation Title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538F54-B4B4-419A-B29B-136FF26371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8"/>
          <a:stretch/>
        </p:blipFill>
        <p:spPr>
          <a:xfrm>
            <a:off x="-24680" y="6558693"/>
            <a:ext cx="7560543" cy="29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290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E6DCC384-93D3-4145-802F-C899FEB631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6" y="0"/>
            <a:ext cx="12177288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3D177F5-E6CE-4D3C-915E-4BF6F4F075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442" y="1268760"/>
            <a:ext cx="10129125" cy="3816424"/>
          </a:xfrm>
        </p:spPr>
        <p:txBody>
          <a:bodyPr anchor="ctr" anchorCtr="0">
            <a:no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“Click to add a quote, statement or statistic”</a:t>
            </a:r>
            <a:endParaRPr lang="en-GB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C005B2CC-1794-43C0-A92E-E9E2342E05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5442" y="5157192"/>
            <a:ext cx="10129125" cy="980736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the name of the person quoted </a:t>
            </a:r>
          </a:p>
        </p:txBody>
      </p:sp>
      <p:pic>
        <p:nvPicPr>
          <p:cNvPr id="10" name="Picture 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91296B26-AA72-4E4B-84EF-9E77B876C7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6101" y="368660"/>
            <a:ext cx="1642732" cy="59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815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7C425169-C5E7-4F5F-956C-D1D7C13026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6" y="0"/>
            <a:ext cx="12177288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3D177F5-E6CE-4D3C-915E-4BF6F4F075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442" y="1268760"/>
            <a:ext cx="10129125" cy="3816424"/>
          </a:xfrm>
        </p:spPr>
        <p:txBody>
          <a:bodyPr anchor="ctr" anchorCtr="0">
            <a:noAutofit/>
          </a:bodyPr>
          <a:lstStyle>
            <a:lvl1pPr algn="ctr"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“Click to add a quote, statement or statistic”</a:t>
            </a:r>
            <a:endParaRPr lang="en-GB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C005B2CC-1794-43C0-A92E-E9E2342E05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5442" y="5157192"/>
            <a:ext cx="10129125" cy="980736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the name of the person quoted </a:t>
            </a:r>
          </a:p>
        </p:txBody>
      </p:sp>
      <p:pic>
        <p:nvPicPr>
          <p:cNvPr id="10" name="Picture 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437FB5E-0FFC-4E48-B471-1D35E63479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294" y="368660"/>
            <a:ext cx="2964932" cy="799200"/>
          </a:xfrm>
          <a:prstGeom prst="rect">
            <a:avLst/>
          </a:prstGeom>
        </p:spPr>
      </p:pic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819C2FE8-3612-4A71-AEE9-1AB0D4DD4DC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1748" y="369706"/>
            <a:ext cx="1642108" cy="59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978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7742"/>
            <a:ext cx="8150696" cy="90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56793"/>
            <a:ext cx="815069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16544" y="650210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accent2"/>
                </a:solidFill>
              </a:defRPr>
            </a:lvl1pPr>
          </a:lstStyle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25228" y="650210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>
                <a:solidFill>
                  <a:schemeClr val="accent2"/>
                </a:solidFill>
              </a:defRPr>
            </a:lvl1pPr>
          </a:lstStyle>
          <a:p>
            <a:fld id="{BB3AFCCC-71A5-4408-830D-58B47C3A616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4198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8" r:id="rId3"/>
    <p:sldLayoutId id="2147483669" r:id="rId4"/>
    <p:sldLayoutId id="2147483652" r:id="rId5"/>
    <p:sldLayoutId id="2147483653" r:id="rId6"/>
    <p:sldLayoutId id="2147483654" r:id="rId7"/>
    <p:sldLayoutId id="2147483661" r:id="rId8"/>
    <p:sldLayoutId id="2147483667" r:id="rId9"/>
    <p:sldLayoutId id="2147483663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accent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114000"/>
        </a:lnSpc>
        <a:spcBef>
          <a:spcPct val="20000"/>
        </a:spcBef>
        <a:buClr>
          <a:schemeClr val="accent1"/>
        </a:buClr>
        <a:buSzPct val="80000"/>
        <a:buFont typeface="Arial" panose="020B0604020202020204" pitchFamily="34" charset="0"/>
        <a:buChar char="►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25475" indent="-265113" algn="l" defTabSz="914400" rtl="0" eaLnBrk="1" latinLnBrk="0" hangingPunct="1">
        <a:lnSpc>
          <a:spcPct val="114000"/>
        </a:lnSpc>
        <a:spcBef>
          <a:spcPct val="20000"/>
        </a:spcBef>
        <a:buClr>
          <a:schemeClr val="accent1"/>
        </a:buClr>
        <a:buSzPct val="75000"/>
        <a:buFont typeface="Arial" panose="020B0604020202020204" pitchFamily="34" charset="0"/>
        <a:buChar char="►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96938" indent="-271463" algn="l" defTabSz="914400" rtl="0" eaLnBrk="1" latinLnBrk="0" hangingPunct="1">
        <a:lnSpc>
          <a:spcPct val="114000"/>
        </a:lnSpc>
        <a:spcBef>
          <a:spcPct val="20000"/>
        </a:spcBef>
        <a:buClr>
          <a:schemeClr val="accent1"/>
        </a:buClr>
        <a:buSzPct val="80000"/>
        <a:buFont typeface="Arial" panose="020B0604020202020204" pitchFamily="34" charset="0"/>
        <a:buChar char="►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66813" indent="-269875" algn="l" defTabSz="914400" rtl="0" eaLnBrk="1" latinLnBrk="0" hangingPunct="1">
        <a:lnSpc>
          <a:spcPct val="114000"/>
        </a:lnSpc>
        <a:spcBef>
          <a:spcPct val="20000"/>
        </a:spcBef>
        <a:buClr>
          <a:schemeClr val="accent1"/>
        </a:buClr>
        <a:buSzPct val="80000"/>
        <a:buFont typeface="Arial" panose="020B0604020202020204" pitchFamily="34" charset="0"/>
        <a:buChar char="►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438275" indent="-271463" algn="l" defTabSz="914400" rtl="0" eaLnBrk="1" latinLnBrk="0" hangingPunct="1">
        <a:lnSpc>
          <a:spcPct val="114000"/>
        </a:lnSpc>
        <a:spcBef>
          <a:spcPct val="20000"/>
        </a:spcBef>
        <a:buClr>
          <a:schemeClr val="accent1"/>
        </a:buClr>
        <a:buSzPct val="80000"/>
        <a:buFont typeface="Arial" panose="020B0604020202020204" pitchFamily="34" charset="0"/>
        <a:buChar char="►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f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cm.ac.uk/sites/ficm/files/documents/2021-12/LACI%20Life%20After%20Critical%20Illness%202021.pdf" TargetMode="External"/><Relationship Id="rId7" Type="http://schemas.openxmlformats.org/officeDocument/2006/relationships/hyperlink" Target="file:///\\RYRFS012.SUSSEX.NHS.UK\UHF\GeereD001\Band%207\Resp\Critical%20care%20rehab\rehabilitation-after-critical-illness-rehabilitation-during-the-patients-critical-care-stay%20(1).pdf" TargetMode="External"/><Relationship Id="rId2" Type="http://schemas.openxmlformats.org/officeDocument/2006/relationships/hyperlink" Target="https://www.ics.ac.uk/Society/Guidelines/Rehabilitation/Society/Guidance/Rehab.aspx?hkey=d9b85abc-6fef-4fb3-a17a-35bd16af92d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file:///C:\Users\geered001\Downloads\GPICS%20V2.1%20Final.15.7.22%20(1).pdf" TargetMode="External"/><Relationship Id="rId5" Type="http://schemas.openxmlformats.org/officeDocument/2006/relationships/hyperlink" Target="https://www.nice.org.uk/guidance/qs158" TargetMode="External"/><Relationship Id="rId4" Type="http://schemas.openxmlformats.org/officeDocument/2006/relationships/hyperlink" Target="https://www.nice.org.uk/guidance/CG83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>
            <a:normAutofit/>
          </a:bodyPr>
          <a:lstStyle/>
          <a:p>
            <a:r>
              <a:rPr lang="en-GB" sz="3600" dirty="0"/>
              <a:t>ICU Rehab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0976" y="3856122"/>
            <a:ext cx="8534400" cy="1757527"/>
          </a:xfrm>
        </p:spPr>
        <p:txBody>
          <a:bodyPr/>
          <a:lstStyle/>
          <a:p>
            <a:r>
              <a:rPr lang="en-GB" b="1" dirty="0"/>
              <a:t>Rehabilitation, patient self-management &amp; strength – South-East coast CSP event</a:t>
            </a:r>
          </a:p>
          <a:p>
            <a:r>
              <a:rPr lang="en-GB" dirty="0"/>
              <a:t>Wednesday 9</a:t>
            </a:r>
            <a:r>
              <a:rPr lang="en-GB" baseline="30000" dirty="0"/>
              <a:t>th</a:t>
            </a:r>
            <a:r>
              <a:rPr lang="en-GB" dirty="0"/>
              <a:t> November 2022</a:t>
            </a:r>
          </a:p>
        </p:txBody>
      </p:sp>
    </p:spTree>
    <p:extLst>
      <p:ext uri="{BB962C8B-B14F-4D97-AF65-F5344CB8AC3E}">
        <p14:creationId xmlns:p14="http://schemas.microsoft.com/office/powerpoint/2010/main" val="3773976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PROM/ A-AROM/ AROM </a:t>
            </a:r>
            <a:r>
              <a:rPr lang="en-GB" dirty="0" err="1"/>
              <a:t>exs</a:t>
            </a:r>
            <a:endParaRPr lang="en-GB" dirty="0"/>
          </a:p>
          <a:p>
            <a:pPr lvl="1"/>
            <a:r>
              <a:rPr lang="en-GB" dirty="0"/>
              <a:t>Individualised prescription and so very varied</a:t>
            </a:r>
          </a:p>
          <a:p>
            <a:pPr lvl="1"/>
            <a:r>
              <a:rPr lang="en-GB" dirty="0"/>
              <a:t>Normal rules apply! (ACSM guidelines)</a:t>
            </a:r>
          </a:p>
          <a:p>
            <a:r>
              <a:rPr lang="en-GB" dirty="0"/>
              <a:t>Postural control very important</a:t>
            </a:r>
          </a:p>
          <a:p>
            <a:pPr lvl="1"/>
            <a:r>
              <a:rPr lang="en-GB" dirty="0"/>
              <a:t>Link to weaning</a:t>
            </a:r>
          </a:p>
          <a:p>
            <a:r>
              <a:rPr lang="en-GB" dirty="0"/>
              <a:t>Progress to SOEOB/seating systems</a:t>
            </a:r>
          </a:p>
          <a:p>
            <a:pPr lvl="1"/>
            <a:r>
              <a:rPr lang="en-GB" dirty="0"/>
              <a:t>Sedation and GCS level (RASS)</a:t>
            </a:r>
          </a:p>
          <a:p>
            <a:pPr lvl="1"/>
            <a:r>
              <a:rPr lang="en-GB" dirty="0"/>
              <a:t>Activation of neuro tracts</a:t>
            </a:r>
          </a:p>
          <a:p>
            <a:r>
              <a:rPr lang="en-GB" dirty="0"/>
              <a:t>Ensure linked to functionality</a:t>
            </a:r>
          </a:p>
          <a:p>
            <a:pPr lvl="1"/>
            <a:r>
              <a:rPr lang="en-GB" dirty="0"/>
              <a:t>Mobility</a:t>
            </a:r>
          </a:p>
          <a:p>
            <a:pPr lvl="1"/>
            <a:r>
              <a:rPr lang="en-GB" dirty="0"/>
              <a:t>ADLs</a:t>
            </a:r>
          </a:p>
          <a:p>
            <a:r>
              <a:rPr lang="en-GB" dirty="0"/>
              <a:t>Liaise with family to create ‘all about me boards’</a:t>
            </a:r>
          </a:p>
          <a:p>
            <a:pPr lvl="1"/>
            <a:endParaRPr lang="en-GB" dirty="0"/>
          </a:p>
          <a:p>
            <a:pPr marL="360362" lvl="1" indent="0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ICU Rehab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F558-993E-F24D-8CA0-AE83BF0134CC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88" y="1916832"/>
            <a:ext cx="4600543" cy="257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09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720" y="3985554"/>
            <a:ext cx="3553988" cy="19996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4B4A3B-2ABF-498D-8327-33CB26D14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7886667" cy="910304"/>
          </a:xfrm>
        </p:spPr>
        <p:txBody>
          <a:bodyPr/>
          <a:lstStyle/>
          <a:p>
            <a:r>
              <a:rPr lang="en-GB" dirty="0"/>
              <a:t>How… Seating systems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0992A1-6D2D-4CF9-91E4-711661F9AE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392" y="1340768"/>
            <a:ext cx="5386917" cy="639762"/>
          </a:xfrm>
        </p:spPr>
        <p:txBody>
          <a:bodyPr/>
          <a:lstStyle/>
          <a:p>
            <a:r>
              <a:rPr lang="en-GB" dirty="0"/>
              <a:t>Sara </a:t>
            </a:r>
            <a:r>
              <a:rPr lang="en-GB" dirty="0" err="1"/>
              <a:t>Combolizer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B5D226-F302-4761-BD45-68E0B2794D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/>
          <a:p>
            <a:r>
              <a:rPr lang="en-GB" dirty="0"/>
              <a:t>‘Magic chair’</a:t>
            </a:r>
          </a:p>
          <a:p>
            <a:r>
              <a:rPr lang="en-GB" dirty="0" err="1"/>
              <a:t>Patslide</a:t>
            </a:r>
            <a:r>
              <a:rPr lang="en-GB" dirty="0"/>
              <a:t> or hoist transfer</a:t>
            </a:r>
          </a:p>
          <a:p>
            <a:r>
              <a:rPr lang="en-GB" dirty="0"/>
              <a:t>Will generally use very early stages (Tubed/</a:t>
            </a:r>
            <a:r>
              <a:rPr lang="en-GB" dirty="0" err="1"/>
              <a:t>trache</a:t>
            </a:r>
            <a:r>
              <a:rPr lang="en-GB" dirty="0"/>
              <a:t>)</a:t>
            </a:r>
          </a:p>
          <a:p>
            <a:r>
              <a:rPr lang="en-GB" dirty="0"/>
              <a:t>No need for sitting balance/low GCS</a:t>
            </a:r>
          </a:p>
          <a:p>
            <a:r>
              <a:rPr lang="en-GB" dirty="0"/>
              <a:t>Can be used as tilt-table later down the line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78310D-9767-495F-8F49-1BA3683EFA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8008" y="1340768"/>
            <a:ext cx="5389033" cy="639762"/>
          </a:xfrm>
        </p:spPr>
        <p:txBody>
          <a:bodyPr/>
          <a:lstStyle/>
          <a:p>
            <a:r>
              <a:rPr lang="en-GB" dirty="0"/>
              <a:t>Tilt in space chair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2A210A-CAAB-4AA1-9036-88FB7288A6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/>
          <a:p>
            <a:r>
              <a:rPr lang="en-GB" dirty="0"/>
              <a:t>To facilitate rehab once patient more involved</a:t>
            </a:r>
          </a:p>
          <a:p>
            <a:r>
              <a:rPr lang="en-GB" dirty="0"/>
              <a:t>Supports sitting balance due to tilt</a:t>
            </a:r>
          </a:p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13066E-4EDD-44D5-892A-E6E1B0EC9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1" y="6492878"/>
            <a:ext cx="487627" cy="365125"/>
          </a:xfrm>
        </p:spPr>
        <p:txBody>
          <a:bodyPr/>
          <a:lstStyle/>
          <a:p>
            <a:fld id="{3CBAF558-993E-F24D-8CA0-AE83BF0134CC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66709-E609-40E0-B216-9D0EAACBF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15335" y="6502105"/>
            <a:ext cx="2414059" cy="365125"/>
          </a:xfrm>
        </p:spPr>
        <p:txBody>
          <a:bodyPr/>
          <a:lstStyle/>
          <a:p>
            <a:r>
              <a:rPr lang="en-GB" dirty="0"/>
              <a:t>ICU Rehab</a:t>
            </a:r>
          </a:p>
        </p:txBody>
      </p:sp>
      <p:pic>
        <p:nvPicPr>
          <p:cNvPr id="9" name="Content Placehold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4059437"/>
            <a:ext cx="3456384" cy="19447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056" y="3525855"/>
            <a:ext cx="2773321" cy="27733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356" y="3861049"/>
            <a:ext cx="2597443" cy="194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61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B4A3B-2ABF-498D-8327-33CB26D14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7886667" cy="910304"/>
          </a:xfrm>
        </p:spPr>
        <p:txBody>
          <a:bodyPr/>
          <a:lstStyle/>
          <a:p>
            <a:r>
              <a:rPr lang="en-GB" dirty="0"/>
              <a:t>How… Exercise bikes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0992A1-6D2D-4CF9-91E4-711661F9AE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1384" y="1268760"/>
            <a:ext cx="5386917" cy="639762"/>
          </a:xfrm>
        </p:spPr>
        <p:txBody>
          <a:bodyPr/>
          <a:lstStyle/>
          <a:p>
            <a:r>
              <a:rPr lang="en-GB" dirty="0" err="1"/>
              <a:t>MOTOmed</a:t>
            </a:r>
            <a:r>
              <a:rPr lang="en-GB" dirty="0"/>
              <a:t> Letto2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B5D226-F302-4761-BD45-68E0B2794D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/>
          <a:p>
            <a:r>
              <a:rPr lang="en-GB" dirty="0"/>
              <a:t>Movement therapy in supine</a:t>
            </a:r>
          </a:p>
          <a:p>
            <a:r>
              <a:rPr lang="en-GB" dirty="0"/>
              <a:t>Arms or legs</a:t>
            </a:r>
          </a:p>
          <a:p>
            <a:r>
              <a:rPr lang="en-GB" dirty="0"/>
              <a:t>Passive/Active-assisted/resistance</a:t>
            </a:r>
          </a:p>
          <a:p>
            <a:r>
              <a:rPr lang="en-GB" dirty="0"/>
              <a:t>Use very early on in rehab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78310D-9767-495F-8F49-1BA3683EFA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8008" y="1268760"/>
            <a:ext cx="5389033" cy="639762"/>
          </a:xfrm>
        </p:spPr>
        <p:txBody>
          <a:bodyPr/>
          <a:lstStyle/>
          <a:p>
            <a:r>
              <a:rPr lang="en-GB" dirty="0" err="1"/>
              <a:t>MOTOmed</a:t>
            </a:r>
            <a:r>
              <a:rPr lang="en-GB" dirty="0"/>
              <a:t> Viva2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2A210A-CAAB-4AA1-9036-88FB7288A6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/>
          <a:p>
            <a:r>
              <a:rPr lang="en-GB" dirty="0"/>
              <a:t>Chair based</a:t>
            </a:r>
          </a:p>
          <a:p>
            <a:r>
              <a:rPr lang="en-GB" dirty="0"/>
              <a:t>Arms or legs</a:t>
            </a:r>
          </a:p>
          <a:p>
            <a:r>
              <a:rPr lang="en-GB" dirty="0"/>
              <a:t>Passive/Active-assisted/resistance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13066E-4EDD-44D5-892A-E6E1B0EC9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1" y="6492878"/>
            <a:ext cx="487627" cy="365125"/>
          </a:xfrm>
        </p:spPr>
        <p:txBody>
          <a:bodyPr/>
          <a:lstStyle/>
          <a:p>
            <a:fld id="{3CBAF558-993E-F24D-8CA0-AE83BF0134CC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66709-E609-40E0-B216-9D0EAACBF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15335" y="6502105"/>
            <a:ext cx="2414059" cy="365125"/>
          </a:xfrm>
        </p:spPr>
        <p:txBody>
          <a:bodyPr/>
          <a:lstStyle/>
          <a:p>
            <a:r>
              <a:rPr lang="en-GB" dirty="0"/>
              <a:t>ICU Rehab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03" y="4005064"/>
            <a:ext cx="4256338" cy="19862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216" y="3356992"/>
            <a:ext cx="2016224" cy="277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05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Delirium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Regular Assessment</a:t>
            </a:r>
          </a:p>
          <a:p>
            <a:pPr lvl="1"/>
            <a:r>
              <a:rPr lang="en-GB" dirty="0"/>
              <a:t>CAM-ICU</a:t>
            </a:r>
          </a:p>
          <a:p>
            <a:pPr lvl="1"/>
            <a:r>
              <a:rPr lang="en-GB" dirty="0"/>
              <a:t>GCS</a:t>
            </a:r>
          </a:p>
          <a:p>
            <a:pPr lvl="1"/>
            <a:r>
              <a:rPr lang="en-GB" dirty="0"/>
              <a:t>RASS</a:t>
            </a:r>
          </a:p>
          <a:p>
            <a:r>
              <a:rPr lang="en-GB" dirty="0"/>
              <a:t>Early Rehab!</a:t>
            </a:r>
          </a:p>
          <a:p>
            <a:r>
              <a:rPr lang="en-GB" dirty="0"/>
              <a:t>Sleep	</a:t>
            </a:r>
          </a:p>
          <a:p>
            <a:pPr lvl="1"/>
            <a:r>
              <a:rPr lang="en-GB" dirty="0"/>
              <a:t>Eye masks</a:t>
            </a:r>
          </a:p>
          <a:p>
            <a:pPr lvl="1"/>
            <a:r>
              <a:rPr lang="en-GB" dirty="0"/>
              <a:t>Ear buds</a:t>
            </a:r>
          </a:p>
          <a:p>
            <a:r>
              <a:rPr lang="en-GB" dirty="0"/>
              <a:t>Reorientation</a:t>
            </a:r>
          </a:p>
          <a:p>
            <a:pPr lvl="1"/>
            <a:r>
              <a:rPr lang="en-GB" dirty="0"/>
              <a:t>Clocks and dates</a:t>
            </a:r>
          </a:p>
          <a:p>
            <a:pPr lvl="1"/>
            <a:r>
              <a:rPr lang="en-GB" dirty="0"/>
              <a:t>Quiet environment</a:t>
            </a:r>
          </a:p>
          <a:p>
            <a:pPr lvl="1"/>
            <a:r>
              <a:rPr lang="en-GB" dirty="0"/>
              <a:t>Pictures of loved ones</a:t>
            </a:r>
          </a:p>
          <a:p>
            <a:pPr lvl="1"/>
            <a:r>
              <a:rPr lang="en-GB" dirty="0"/>
              <a:t>Visitors</a:t>
            </a:r>
          </a:p>
          <a:p>
            <a:pPr lvl="1"/>
            <a:r>
              <a:rPr lang="en-GB" dirty="0"/>
              <a:t>Communication</a:t>
            </a:r>
          </a:p>
          <a:p>
            <a:pPr lvl="1"/>
            <a:r>
              <a:rPr lang="en-GB" dirty="0"/>
              <a:t>Entertainment – TV, radio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Medication</a:t>
            </a:r>
          </a:p>
          <a:p>
            <a:pPr lvl="1"/>
            <a:r>
              <a:rPr lang="en-GB" dirty="0"/>
              <a:t>Pain management</a:t>
            </a:r>
          </a:p>
          <a:p>
            <a:r>
              <a:rPr lang="en-GB" dirty="0"/>
              <a:t>Engagement in goal setting</a:t>
            </a:r>
          </a:p>
          <a:p>
            <a:r>
              <a:rPr lang="en-GB" dirty="0"/>
              <a:t>Cognitive stimulation</a:t>
            </a:r>
          </a:p>
          <a:p>
            <a:pPr lvl="1"/>
            <a:r>
              <a:rPr lang="en-GB" dirty="0"/>
              <a:t>OT</a:t>
            </a:r>
          </a:p>
          <a:p>
            <a:r>
              <a:rPr lang="en-GB" dirty="0"/>
              <a:t>Trips off unit</a:t>
            </a:r>
          </a:p>
          <a:p>
            <a:pPr lvl="1"/>
            <a:r>
              <a:rPr lang="en-GB" dirty="0"/>
              <a:t>Outside</a:t>
            </a:r>
          </a:p>
          <a:p>
            <a:pPr lvl="1"/>
            <a:r>
              <a:rPr lang="en-GB" dirty="0"/>
              <a:t>Gym</a:t>
            </a:r>
          </a:p>
          <a:p>
            <a:r>
              <a:rPr lang="en-GB" dirty="0"/>
              <a:t>Patient diary</a:t>
            </a: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F558-993E-F24D-8CA0-AE83BF0134CC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ICU Rehab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3501008"/>
            <a:ext cx="2432699" cy="27809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76" y="4221088"/>
            <a:ext cx="2286000" cy="2286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60" y="1340768"/>
            <a:ext cx="2006352" cy="199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284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Patient pathway through to discharge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Thorough handover to ward staff</a:t>
            </a:r>
          </a:p>
          <a:p>
            <a:r>
              <a:rPr lang="en-GB" dirty="0"/>
              <a:t>Comprehensive Clinical Reassessment (PICUPS)</a:t>
            </a:r>
          </a:p>
          <a:p>
            <a:pPr lvl="1"/>
            <a:r>
              <a:rPr lang="en-GB" dirty="0"/>
              <a:t>Up to date Rehab Prescription</a:t>
            </a:r>
          </a:p>
          <a:p>
            <a:pPr lvl="1"/>
            <a:r>
              <a:rPr lang="en-GB" dirty="0"/>
              <a:t>Goals set and r/v weekly with MDT</a:t>
            </a:r>
          </a:p>
          <a:p>
            <a:pPr lvl="1"/>
            <a:r>
              <a:rPr lang="en-GB" dirty="0"/>
              <a:t>ITU Steps booklet</a:t>
            </a:r>
          </a:p>
          <a:p>
            <a:pPr lvl="1"/>
            <a:r>
              <a:rPr lang="en-GB" dirty="0"/>
              <a:t>MDT services referred/engaged</a:t>
            </a:r>
          </a:p>
          <a:p>
            <a:pPr lvl="1"/>
            <a:r>
              <a:rPr lang="en-GB" dirty="0"/>
              <a:t>Start discharge planning</a:t>
            </a:r>
          </a:p>
          <a:p>
            <a:r>
              <a:rPr lang="en-GB" dirty="0"/>
              <a:t>Input from ICU rehab staff for continuity</a:t>
            </a:r>
          </a:p>
          <a:p>
            <a:r>
              <a:rPr lang="en-GB" dirty="0"/>
              <a:t>Access to specialist equipment as needed</a:t>
            </a:r>
          </a:p>
          <a:p>
            <a:r>
              <a:rPr lang="en-GB" dirty="0"/>
              <a:t>Establish onward pathway needed</a:t>
            </a:r>
          </a:p>
          <a:p>
            <a:pPr lvl="1"/>
            <a:r>
              <a:rPr lang="en-GB" dirty="0"/>
              <a:t>I/P rehab</a:t>
            </a:r>
          </a:p>
          <a:p>
            <a:pPr lvl="1"/>
            <a:r>
              <a:rPr lang="en-GB" dirty="0"/>
              <a:t>CRB</a:t>
            </a:r>
          </a:p>
          <a:p>
            <a:pPr lvl="1"/>
            <a:r>
              <a:rPr lang="en-GB" dirty="0"/>
              <a:t>Home with CRT</a:t>
            </a:r>
          </a:p>
          <a:p>
            <a:pPr lvl="1"/>
            <a:r>
              <a:rPr lang="en-GB" dirty="0"/>
              <a:t>Placement (Short/Long stay)</a:t>
            </a:r>
          </a:p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ICU Rehab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F558-993E-F24D-8CA0-AE83BF0134CC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6" y="3212976"/>
            <a:ext cx="3822192" cy="254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334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ITU Follow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GAD-7 and HAD at discharge and clinic</a:t>
            </a:r>
          </a:p>
          <a:p>
            <a:r>
              <a:rPr lang="en-GB" dirty="0"/>
              <a:t>Outreach nurse telephone follow up</a:t>
            </a:r>
          </a:p>
          <a:p>
            <a:pPr lvl="1"/>
            <a:r>
              <a:rPr lang="en-GB" dirty="0"/>
              <a:t>Day 1 of discharge</a:t>
            </a:r>
          </a:p>
          <a:p>
            <a:pPr lvl="1"/>
            <a:r>
              <a:rPr lang="en-GB" dirty="0"/>
              <a:t>Patient Diary</a:t>
            </a:r>
          </a:p>
          <a:p>
            <a:r>
              <a:rPr lang="en-GB" dirty="0"/>
              <a:t>3-4 month access to MDT follow up clinic</a:t>
            </a:r>
          </a:p>
          <a:p>
            <a:pPr lvl="1"/>
            <a:r>
              <a:rPr lang="en-GB" dirty="0"/>
              <a:t>Intensivist</a:t>
            </a:r>
          </a:p>
          <a:p>
            <a:pPr lvl="1"/>
            <a:r>
              <a:rPr lang="en-GB" dirty="0"/>
              <a:t>Outreach nurse</a:t>
            </a:r>
          </a:p>
          <a:p>
            <a:pPr lvl="1"/>
            <a:r>
              <a:rPr lang="en-GB" dirty="0"/>
              <a:t>Physio</a:t>
            </a:r>
          </a:p>
          <a:p>
            <a:pPr lvl="2"/>
            <a:r>
              <a:rPr lang="en-GB" dirty="0"/>
              <a:t>HEP</a:t>
            </a:r>
          </a:p>
          <a:p>
            <a:pPr lvl="2"/>
            <a:r>
              <a:rPr lang="en-GB" dirty="0"/>
              <a:t>Rehab classes</a:t>
            </a:r>
          </a:p>
          <a:p>
            <a:pPr lvl="2"/>
            <a:r>
              <a:rPr lang="en-GB" dirty="0"/>
              <a:t>CRT referral</a:t>
            </a:r>
          </a:p>
          <a:p>
            <a:pPr lvl="1"/>
            <a:r>
              <a:rPr lang="en-GB" dirty="0"/>
              <a:t>Access to Dietician/OT/SLT as needed</a:t>
            </a:r>
          </a:p>
          <a:p>
            <a:pPr lvl="1"/>
            <a:r>
              <a:rPr lang="en-GB" dirty="0"/>
              <a:t>Patient diary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ICU Rehab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F558-993E-F24D-8CA0-AE83BF0134CC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1153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1678FA2-7B17-468D-8690-B0A61DE7E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8728"/>
            <a:ext cx="7790656" cy="906215"/>
          </a:xfrm>
        </p:spPr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339F49F-D7C4-4BAA-87BA-9980F4A04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56793"/>
            <a:ext cx="10972800" cy="4569373"/>
          </a:xfrm>
        </p:spPr>
        <p:txBody>
          <a:bodyPr>
            <a:normAutofit lnSpcReduction="10000"/>
          </a:bodyPr>
          <a:lstStyle/>
          <a:p>
            <a:r>
              <a:rPr lang="en-GB" sz="1100" dirty="0"/>
              <a:t>ICS Framework - Responding to COVID-19 and beyond: A framework for assessing early rehabilitation needs following treatment in intensive care National Post-Intensive Care Rehabilitation Collaborative</a:t>
            </a:r>
          </a:p>
          <a:p>
            <a:r>
              <a:rPr lang="en-GB" sz="1100" dirty="0"/>
              <a:t>PICUPS </a:t>
            </a:r>
            <a:r>
              <a:rPr lang="en-GB" sz="1100" dirty="0">
                <a:hlinkClick r:id="rId2"/>
              </a:rPr>
              <a:t>Rehabilitation (ics.ac.uk)</a:t>
            </a:r>
            <a:endParaRPr lang="en-GB" sz="1100" dirty="0"/>
          </a:p>
          <a:p>
            <a:r>
              <a:rPr lang="en-GB" sz="1100" dirty="0"/>
              <a:t>The Faculty of Intensive Care Medicine - LIFE AFTER CRITICAL ILLNESS A guide for developing and delivering aftercare services for critically ill patients </a:t>
            </a:r>
            <a:r>
              <a:rPr lang="en-GB" sz="1100" dirty="0">
                <a:hlinkClick r:id="rId3"/>
              </a:rPr>
              <a:t>LACI Life After Critical Illness 2021.pdf (ficm.ac.uk)</a:t>
            </a:r>
            <a:endParaRPr lang="en-GB" sz="1100" dirty="0"/>
          </a:p>
          <a:p>
            <a:r>
              <a:rPr lang="en-GB" sz="1100" dirty="0"/>
              <a:t>NICE. Rehabilitation after critical illness. NICE Clinical Guideline 83. National Institute for Health and Care Excellence, London, UK 2009. 2. </a:t>
            </a:r>
            <a:r>
              <a:rPr lang="en-GB" sz="1100" dirty="0">
                <a:hlinkClick r:id="rId4"/>
              </a:rPr>
              <a:t>Overview | Rehabilitation after critical illness in adults | Guidance | NICE</a:t>
            </a:r>
            <a:endParaRPr lang="en-GB" sz="1100" dirty="0"/>
          </a:p>
          <a:p>
            <a:r>
              <a:rPr lang="en-GB" sz="1100" dirty="0"/>
              <a:t>NICE. Rehabilitation after critical illness in adults. Quality Standard QS158. National Institute for Health and Care Excellence, London, UK 2017. </a:t>
            </a:r>
            <a:r>
              <a:rPr lang="en-GB" sz="1100" dirty="0">
                <a:hlinkClick r:id="rId5"/>
              </a:rPr>
              <a:t>Overview | Rehabilitation after critical illness in adults | Quality standards | NICE</a:t>
            </a:r>
            <a:endParaRPr lang="en-GB" sz="1100" dirty="0"/>
          </a:p>
          <a:p>
            <a:r>
              <a:rPr lang="en-GB" sz="1100" dirty="0"/>
              <a:t>The Faculty of Intensive Care Medicine – Guidelines for the provision of Intensive Care Services (GPICS 2.1) 2022 </a:t>
            </a:r>
            <a:r>
              <a:rPr lang="en-GB" sz="1100" dirty="0">
                <a:hlinkClick r:id="rId6"/>
              </a:rPr>
              <a:t>GPICS V2.1 Final.15.7.22 (1).pdf</a:t>
            </a:r>
            <a:endParaRPr lang="en-GB" sz="1100" dirty="0"/>
          </a:p>
          <a:p>
            <a:r>
              <a:rPr lang="en-GB" sz="1100" dirty="0"/>
              <a:t>NICE. Rehabilitation during the patient’s critical care stay. 2022 </a:t>
            </a:r>
            <a:r>
              <a:rPr lang="en-GB" sz="1100" dirty="0">
                <a:hlinkClick r:id="rId7"/>
              </a:rPr>
              <a:t>rehabilitation-after-critical-illness-rehabilitation-during-the-patients-critical-care-stay (1).pdf</a:t>
            </a:r>
            <a:endParaRPr lang="en-GB" sz="1100" dirty="0"/>
          </a:p>
          <a:p>
            <a:r>
              <a:rPr lang="en-GB" sz="1100" dirty="0"/>
              <a:t>McWilliams, D et al. Enhancing rehabilitation of mechanically ventilated patients in the intensive care unit: A quality improvement project. J of </a:t>
            </a:r>
            <a:r>
              <a:rPr lang="en-GB" sz="1100" dirty="0" err="1"/>
              <a:t>Crit</a:t>
            </a:r>
            <a:r>
              <a:rPr lang="en-GB" sz="1100" dirty="0"/>
              <a:t> Care 2015 30: 13-18</a:t>
            </a:r>
          </a:p>
          <a:p>
            <a:r>
              <a:rPr lang="en-GB" sz="1100" dirty="0" err="1"/>
              <a:t>Snelson</a:t>
            </a:r>
            <a:r>
              <a:rPr lang="en-GB" sz="1100" dirty="0"/>
              <a:t>, C., Jones, C., Atkins, G. </a:t>
            </a:r>
            <a:r>
              <a:rPr lang="en-GB" sz="1100" i="1" dirty="0"/>
              <a:t>et al.</a:t>
            </a:r>
            <a:r>
              <a:rPr lang="en-GB" sz="1100" dirty="0"/>
              <a:t> A comparison of earlier and enhanced rehabilitation of mechanically ventilated patients in critical care compared to standard care (REHAB): study protocol for a single-site randomised controlled feasibility trial. </a:t>
            </a:r>
            <a:r>
              <a:rPr lang="en-GB" sz="1100" i="1" dirty="0"/>
              <a:t>Pilot Feasibility Stud</a:t>
            </a:r>
            <a:r>
              <a:rPr lang="en-GB" sz="1100" dirty="0"/>
              <a:t> </a:t>
            </a:r>
            <a:r>
              <a:rPr lang="en-GB" sz="1100" b="1" dirty="0"/>
              <a:t>3</a:t>
            </a:r>
            <a:r>
              <a:rPr lang="en-GB" sz="1100" dirty="0"/>
              <a:t>, 19 (2017)</a:t>
            </a:r>
          </a:p>
          <a:p>
            <a:r>
              <a:rPr lang="en-GB" sz="1100" dirty="0"/>
              <a:t>Dirks ML, Wall BT, van de </a:t>
            </a:r>
            <a:r>
              <a:rPr lang="en-GB" sz="1100" dirty="0" err="1"/>
              <a:t>Valk</a:t>
            </a:r>
            <a:r>
              <a:rPr lang="en-GB" sz="1100" dirty="0"/>
              <a:t> B, Holloway TM, Holloway GP, </a:t>
            </a:r>
            <a:r>
              <a:rPr lang="en-GB" sz="1100" dirty="0" err="1"/>
              <a:t>Chabowski</a:t>
            </a:r>
            <a:r>
              <a:rPr lang="en-GB" sz="1100" dirty="0"/>
              <a:t> A, et al. One week of bed rest leads to substantial muscle atrophy and induces whole-body insulin resistance in the absence of skeletal muscle lipid accumulation. Diabetes. 2016;65(10):2862–75.</a:t>
            </a:r>
          </a:p>
          <a:p>
            <a:r>
              <a:rPr lang="en-GB" sz="1100" dirty="0"/>
              <a:t>Batt J, Dos Santos CC, Cameron JI, </a:t>
            </a:r>
            <a:r>
              <a:rPr lang="en-GB" sz="1100" dirty="0" err="1"/>
              <a:t>Herridge</a:t>
            </a:r>
            <a:r>
              <a:rPr lang="en-GB" sz="1100" dirty="0"/>
              <a:t> MS. Intensive care unit-acquired weakness: clinical phenotypes and molecular mechanisms. Am J </a:t>
            </a:r>
            <a:r>
              <a:rPr lang="en-GB" sz="1100" dirty="0" err="1"/>
              <a:t>Respir</a:t>
            </a:r>
            <a:r>
              <a:rPr lang="en-GB" sz="1100" dirty="0"/>
              <a:t> </a:t>
            </a:r>
            <a:r>
              <a:rPr lang="en-GB" sz="1100" dirty="0" err="1"/>
              <a:t>Crit</a:t>
            </a:r>
            <a:r>
              <a:rPr lang="en-GB" sz="1100" dirty="0"/>
              <a:t> Care Med. 2013;187:238–46.</a:t>
            </a:r>
          </a:p>
          <a:p>
            <a:r>
              <a:rPr lang="en-GB" sz="1100" dirty="0" err="1"/>
              <a:t>Puthacheary</a:t>
            </a:r>
            <a:r>
              <a:rPr lang="en-GB" sz="1100" dirty="0"/>
              <a:t> Z, </a:t>
            </a:r>
            <a:r>
              <a:rPr lang="en-GB" sz="1100" dirty="0" err="1"/>
              <a:t>Rawal</a:t>
            </a:r>
            <a:r>
              <a:rPr lang="en-GB" sz="1100" dirty="0"/>
              <a:t> J, </a:t>
            </a:r>
            <a:r>
              <a:rPr lang="en-GB" sz="1100" dirty="0" err="1"/>
              <a:t>Mcphail</a:t>
            </a:r>
            <a:r>
              <a:rPr lang="en-GB" sz="1100" dirty="0"/>
              <a:t> M, Connolly B, </a:t>
            </a:r>
            <a:r>
              <a:rPr lang="en-GB" sz="1100" dirty="0" err="1"/>
              <a:t>Ratnayake</a:t>
            </a:r>
            <a:r>
              <a:rPr lang="en-GB" sz="1100" dirty="0"/>
              <a:t> G, Chan P, Hopkinson N, </a:t>
            </a:r>
            <a:r>
              <a:rPr lang="en-GB" sz="1100" dirty="0" err="1"/>
              <a:t>Padhke</a:t>
            </a:r>
            <a:r>
              <a:rPr lang="en-GB" sz="1100" dirty="0"/>
              <a:t> R, Dew T, et al. Acute skeletal muscle wasting in critical illness. J Am Med Assoc. 2013;310:1591–60</a:t>
            </a:r>
          </a:p>
          <a:p>
            <a:r>
              <a:rPr lang="en-GB" sz="1100" dirty="0"/>
              <a:t>De </a:t>
            </a:r>
            <a:r>
              <a:rPr lang="en-GB" sz="1100" dirty="0" err="1"/>
              <a:t>Jongue</a:t>
            </a:r>
            <a:r>
              <a:rPr lang="en-GB" sz="1100" dirty="0"/>
              <a:t> B, </a:t>
            </a:r>
            <a:r>
              <a:rPr lang="en-GB" sz="1100" dirty="0" err="1"/>
              <a:t>Bastuji-Garin</a:t>
            </a:r>
            <a:r>
              <a:rPr lang="en-GB" sz="1100" dirty="0"/>
              <a:t> S, Durand MC, </a:t>
            </a:r>
            <a:r>
              <a:rPr lang="en-GB" sz="1100" dirty="0" err="1"/>
              <a:t>Malissin</a:t>
            </a:r>
            <a:r>
              <a:rPr lang="en-GB" sz="1100" dirty="0"/>
              <a:t> I, Rodrigues P, Cerf C, </a:t>
            </a:r>
            <a:r>
              <a:rPr lang="en-GB" sz="1100" dirty="0" err="1"/>
              <a:t>Outin</a:t>
            </a:r>
            <a:r>
              <a:rPr lang="en-GB" sz="1100" dirty="0"/>
              <a:t> H, </a:t>
            </a:r>
            <a:r>
              <a:rPr lang="en-GB" sz="1100" dirty="0" err="1"/>
              <a:t>Sharshar</a:t>
            </a:r>
            <a:r>
              <a:rPr lang="en-GB" sz="1100" dirty="0"/>
              <a:t> T. Respiratory weakness is associated with limb weakness and delayed weaning in critical illness. </a:t>
            </a:r>
            <a:r>
              <a:rPr lang="en-GB" sz="1100" dirty="0" err="1"/>
              <a:t>Crit</a:t>
            </a:r>
            <a:r>
              <a:rPr lang="en-GB" sz="1100" dirty="0"/>
              <a:t> Care Med. 2007;35(9):2007–15.</a:t>
            </a:r>
          </a:p>
          <a:p>
            <a:r>
              <a:rPr lang="en-GB" sz="1100" dirty="0"/>
              <a:t>Brower RG. Consequences of bed rest. </a:t>
            </a:r>
            <a:r>
              <a:rPr lang="en-GB" sz="1100" dirty="0" err="1"/>
              <a:t>Crit</a:t>
            </a:r>
            <a:r>
              <a:rPr lang="en-GB" sz="1100" dirty="0"/>
              <a:t> Care Med 2009;37:S422–8 [Suppl.].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79F6317-2050-0C4E-8868-C80E4EBAB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15335" y="6502105"/>
            <a:ext cx="2414059" cy="365125"/>
          </a:xfrm>
        </p:spPr>
        <p:txBody>
          <a:bodyPr/>
          <a:lstStyle/>
          <a:p>
            <a:r>
              <a:rPr lang="en-GB" dirty="0"/>
              <a:t>ICU Rehab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57384E1-5302-9A49-9DBB-E0C4B0CED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1" y="6492878"/>
            <a:ext cx="487627" cy="365125"/>
          </a:xfrm>
        </p:spPr>
        <p:txBody>
          <a:bodyPr/>
          <a:lstStyle/>
          <a:p>
            <a:fld id="{3CBAF558-993E-F24D-8CA0-AE83BF0134CC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2424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9E1EA8-5182-4453-B19F-B4223412F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F558-993E-F24D-8CA0-AE83BF0134CC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06AA7E-7FAC-4D45-8ABC-328702237E1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7368" y="404664"/>
            <a:ext cx="5544616" cy="1162050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Thank you for listening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C7D3B0-F604-45DB-B334-C46A991CE47B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0" y="1435100"/>
            <a:ext cx="4011613" cy="4691063"/>
          </a:xfrm>
        </p:spPr>
        <p:txBody>
          <a:bodyPr/>
          <a:lstStyle/>
          <a:p>
            <a:endParaRPr lang="en-GB" dirty="0"/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Any questions…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Dan.geere@nhs.net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9739F0-76FF-44AC-BBEB-F8D7B06816A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9777413" y="6502400"/>
            <a:ext cx="2414587" cy="365125"/>
          </a:xfrm>
        </p:spPr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7249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So, who am I!?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Dan </a:t>
            </a:r>
            <a:r>
              <a:rPr lang="en-GB" dirty="0" err="1"/>
              <a:t>Geere</a:t>
            </a:r>
            <a:endParaRPr lang="en-GB" dirty="0"/>
          </a:p>
          <a:p>
            <a:r>
              <a:rPr lang="en-GB" dirty="0"/>
              <a:t>Team Lead Inpatient Respiratory Physio Team</a:t>
            </a:r>
          </a:p>
          <a:p>
            <a:r>
              <a:rPr lang="en-GB" dirty="0"/>
              <a:t>St Richards Hospital, Chichester</a:t>
            </a:r>
          </a:p>
          <a:p>
            <a:r>
              <a:rPr lang="en-GB" dirty="0"/>
              <a:t>BSc Sport &amp; Exercise Science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ICU Rehab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F558-993E-F24D-8CA0-AE83BF0134CC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056" y="1052736"/>
            <a:ext cx="4441468" cy="25008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32" y="2924944"/>
            <a:ext cx="4457169" cy="32034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382" y="3508306"/>
            <a:ext cx="1963395" cy="261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27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Moving on quickly….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MSc Physiotherapy (Pre-</a:t>
            </a:r>
            <a:r>
              <a:rPr lang="en-GB" dirty="0" err="1"/>
              <a:t>Reg</a:t>
            </a:r>
            <a:r>
              <a:rPr lang="en-GB" dirty="0"/>
              <a:t>) UOB</a:t>
            </a:r>
          </a:p>
          <a:p>
            <a:r>
              <a:rPr lang="en-GB" dirty="0"/>
              <a:t>Junior rotations, specialised into respiratory, paediatrics and now lead 13 person inpatient respiratory team</a:t>
            </a:r>
          </a:p>
          <a:p>
            <a:pPr lvl="1"/>
            <a:r>
              <a:rPr lang="en-GB" dirty="0"/>
              <a:t>ITU</a:t>
            </a:r>
          </a:p>
          <a:p>
            <a:pPr lvl="1"/>
            <a:r>
              <a:rPr lang="en-GB" dirty="0"/>
              <a:t>Respiratory</a:t>
            </a:r>
          </a:p>
          <a:p>
            <a:pPr lvl="1"/>
            <a:r>
              <a:rPr lang="en-GB" dirty="0"/>
              <a:t>Cardiac</a:t>
            </a:r>
          </a:p>
          <a:p>
            <a:pPr lvl="1"/>
            <a:r>
              <a:rPr lang="en-GB" dirty="0"/>
              <a:t>Surgical</a:t>
            </a:r>
          </a:p>
          <a:p>
            <a:pPr lvl="1"/>
            <a:r>
              <a:rPr lang="en-GB" dirty="0"/>
              <a:t>Paediatrics</a:t>
            </a:r>
          </a:p>
          <a:p>
            <a:r>
              <a:rPr lang="en-GB" dirty="0"/>
              <a:t>10 bed ICU  </a:t>
            </a:r>
          </a:p>
          <a:p>
            <a:r>
              <a:rPr lang="en-GB" dirty="0"/>
              <a:t>Fascination for rehab, especially post-critical care rehab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ICU Rehab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F558-993E-F24D-8CA0-AE83BF0134CC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8" y="3356992"/>
            <a:ext cx="3816424" cy="285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306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does Critical Care Rehab mean to you?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Go to menti.com</a:t>
            </a:r>
          </a:p>
          <a:p>
            <a:r>
              <a:rPr lang="en-GB" dirty="0"/>
              <a:t>Use code 69767437</a:t>
            </a:r>
          </a:p>
          <a:p>
            <a:r>
              <a:rPr lang="en-GB" dirty="0"/>
              <a:t>Answer with 3 things that come into your head!</a:t>
            </a:r>
          </a:p>
          <a:p>
            <a:r>
              <a:rPr lang="en-GB" dirty="0"/>
              <a:t>Keep it clean!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ICU Rehab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F558-993E-F24D-8CA0-AE83BF0134CC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398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CCR – </a:t>
            </a:r>
            <a:r>
              <a:rPr lang="en-GB" sz="1600" dirty="0"/>
              <a:t>how, why, where, when?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Historically, CCR was limited…</a:t>
            </a:r>
          </a:p>
          <a:p>
            <a:pPr lvl="1"/>
            <a:r>
              <a:rPr lang="en-GB" dirty="0"/>
              <a:t>PROM</a:t>
            </a:r>
          </a:p>
          <a:p>
            <a:pPr lvl="1"/>
            <a:r>
              <a:rPr lang="en-GB" dirty="0"/>
              <a:t>‘standard care’</a:t>
            </a:r>
          </a:p>
          <a:p>
            <a:r>
              <a:rPr lang="en-GB" dirty="0"/>
              <a:t>Advances in CC is multifactorial</a:t>
            </a:r>
          </a:p>
          <a:p>
            <a:pPr lvl="1"/>
            <a:r>
              <a:rPr lang="en-GB" dirty="0"/>
              <a:t>increased survival</a:t>
            </a:r>
          </a:p>
          <a:p>
            <a:pPr lvl="1"/>
            <a:r>
              <a:rPr lang="en-GB" dirty="0"/>
              <a:t>the recognition of prolonged physical and psychological morbidity after critical illness – Post-Intensive Care Syndrome (PICS)</a:t>
            </a:r>
          </a:p>
          <a:p>
            <a:r>
              <a:rPr lang="en-GB" dirty="0"/>
              <a:t>Robust research has been undertaken to not only provide information on risks of critical illness but also reasoning for CCR and to confirm its safety</a:t>
            </a:r>
          </a:p>
          <a:p>
            <a:pPr lvl="1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ICU Rehab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F558-993E-F24D-8CA0-AE83BF0134CC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3400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Why….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dirty="0"/>
              <a:t>Told to by guidance and standards! (NICE, ICS, FICM)</a:t>
            </a:r>
          </a:p>
          <a:p>
            <a:pPr lvl="2"/>
            <a:r>
              <a:rPr lang="en-GB" dirty="0"/>
              <a:t>Reduce ITU and hospital LOS (~2-3 days)</a:t>
            </a:r>
          </a:p>
          <a:p>
            <a:pPr lvl="2"/>
            <a:r>
              <a:rPr lang="en-GB" dirty="0"/>
              <a:t>Reduce morbidity and disability</a:t>
            </a:r>
          </a:p>
          <a:p>
            <a:pPr lvl="2"/>
            <a:r>
              <a:rPr lang="en-GB" dirty="0"/>
              <a:t>Reduce risk/impact of PICS (physically and psychologically)</a:t>
            </a:r>
          </a:p>
          <a:p>
            <a:pPr marL="360362" lvl="1" indent="0">
              <a:buNone/>
            </a:pPr>
            <a:endParaRPr lang="en-GB" dirty="0"/>
          </a:p>
          <a:p>
            <a:pPr lvl="1"/>
            <a:r>
              <a:rPr lang="en-GB" dirty="0"/>
              <a:t>Minimise risks of bed rest – multifactorial</a:t>
            </a:r>
          </a:p>
          <a:p>
            <a:pPr lvl="2"/>
            <a:r>
              <a:rPr lang="en-GB" dirty="0"/>
              <a:t>Muscle weakness (Mass &gt;2-4% per day!)</a:t>
            </a:r>
          </a:p>
          <a:p>
            <a:pPr lvl="3"/>
            <a:r>
              <a:rPr lang="en-GB" dirty="0"/>
              <a:t>Disuse atrophy</a:t>
            </a:r>
          </a:p>
          <a:p>
            <a:pPr lvl="3"/>
            <a:r>
              <a:rPr lang="en-GB" dirty="0"/>
              <a:t>ICUAW – polyneuropathy and myopathy </a:t>
            </a:r>
          </a:p>
          <a:p>
            <a:pPr lvl="4"/>
            <a:r>
              <a:rPr lang="en-GB" dirty="0"/>
              <a:t>Starts early and rapidly, correlates with degree of MOF and associated with failure to wean from ventilator</a:t>
            </a:r>
          </a:p>
          <a:p>
            <a:pPr lvl="1"/>
            <a:r>
              <a:rPr lang="en-GB" dirty="0"/>
              <a:t>Delirium management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ICU Rehab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F558-993E-F24D-8CA0-AE83BF0134CC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052736"/>
            <a:ext cx="4572000" cy="333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15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For all patients admitted to a critical care setting</a:t>
            </a:r>
          </a:p>
          <a:p>
            <a:r>
              <a:rPr lang="en-GB" dirty="0"/>
              <a:t>Obviously, medical stabilisation and treatment is the priority</a:t>
            </a:r>
          </a:p>
          <a:p>
            <a:r>
              <a:rPr lang="en-GB" dirty="0"/>
              <a:t>However, rehab starts as early as clinically possible…</a:t>
            </a:r>
          </a:p>
          <a:p>
            <a:endParaRPr lang="en-GB" dirty="0"/>
          </a:p>
          <a:p>
            <a:r>
              <a:rPr lang="en-GB" dirty="0"/>
              <a:t>Short Clinical Assessment tool to identify triggers or risk factors for issues requiring complex rehab needs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2+ identified = on to CCR pathway – Comprehensive Clinical Assessment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ICU Rehab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F558-993E-F24D-8CA0-AE83BF0134CC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6" name="Text Box 30"/>
          <p:cNvSpPr txBox="1">
            <a:spLocks noChangeArrowheads="1"/>
          </p:cNvSpPr>
          <p:nvPr/>
        </p:nvSpPr>
        <p:spPr bwMode="auto">
          <a:xfrm>
            <a:off x="630409" y="3573016"/>
            <a:ext cx="3812630" cy="1531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Triggers which may indicate risk of developing  physical and non physical morbidity:</a:t>
            </a:r>
            <a:endParaRPr lang="en-GB" sz="1200" dirty="0">
              <a:effectLst/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  <a:tabLst>
                <a:tab pos="228600" algn="l"/>
              </a:tabLst>
            </a:pPr>
            <a:r>
              <a:rPr lang="en-GB" sz="1200" dirty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Obvious significant physical injury.</a:t>
            </a:r>
            <a:endParaRPr lang="en-GB" sz="1200" dirty="0">
              <a:effectLst/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  <a:tabLst>
                <a:tab pos="228600" algn="l"/>
              </a:tabLst>
            </a:pPr>
            <a:r>
              <a:rPr lang="en-GB" sz="1200" dirty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Multiple MSK injuries.</a:t>
            </a:r>
            <a:endParaRPr lang="en-GB" sz="1200" dirty="0">
              <a:effectLst/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  <a:tabLst>
                <a:tab pos="228600" algn="l"/>
              </a:tabLst>
            </a:pPr>
            <a:r>
              <a:rPr lang="en-GB" sz="1200" dirty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Neurological impairment.</a:t>
            </a:r>
            <a:endParaRPr lang="en-GB" sz="1200" dirty="0">
              <a:effectLst/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  <a:tabLst>
                <a:tab pos="228600" algn="l"/>
              </a:tabLst>
            </a:pPr>
            <a:r>
              <a:rPr lang="en-GB" sz="1200" dirty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Pre existing Psychological factors.</a:t>
            </a:r>
            <a:endParaRPr lang="en-GB" sz="1200" dirty="0">
              <a:effectLst/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  <a:tabLst>
                <a:tab pos="228600" algn="l"/>
              </a:tabLst>
            </a:pPr>
            <a:r>
              <a:rPr lang="en-GB" sz="1200" dirty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Anticipated long stay.</a:t>
            </a:r>
            <a:endParaRPr lang="en-GB" sz="1200" dirty="0">
              <a:effectLst/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  <a:tabLst>
                <a:tab pos="228600" algn="l"/>
              </a:tabLst>
            </a:pPr>
            <a:r>
              <a:rPr lang="en-GB" sz="1200" dirty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Malnourished.</a:t>
            </a:r>
            <a:endParaRPr lang="en-GB" sz="1200" dirty="0">
              <a:effectLst/>
              <a:latin typeface="Times New Roman"/>
              <a:ea typeface="Times New Roman"/>
            </a:endParaRPr>
          </a:p>
          <a:p>
            <a:pPr marL="228600">
              <a:spcAft>
                <a:spcPts val="0"/>
              </a:spcAft>
            </a:pPr>
            <a:r>
              <a:rPr lang="en-GB" sz="800" i="1" dirty="0">
                <a:solidFill>
                  <a:srgbClr val="FF0000"/>
                </a:solidFill>
                <a:effectLst/>
                <a:latin typeface="Arial"/>
                <a:ea typeface="Times New Roman"/>
              </a:rPr>
              <a:t> </a:t>
            </a:r>
            <a:endParaRPr lang="en-GB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5663952" y="3541369"/>
            <a:ext cx="2304256" cy="1531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Risk factors</a:t>
            </a:r>
            <a:endParaRPr lang="en-GB" sz="1200" dirty="0">
              <a:effectLst/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  <a:tabLst>
                <a:tab pos="228600" algn="l"/>
              </a:tabLst>
            </a:pPr>
            <a:r>
              <a:rPr lang="en-GB" sz="1200" dirty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Paralysis/sedation.</a:t>
            </a:r>
            <a:endParaRPr lang="en-GB" sz="1200" dirty="0">
              <a:effectLst/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  <a:tabLst>
                <a:tab pos="228600" algn="l"/>
              </a:tabLst>
            </a:pPr>
            <a:r>
              <a:rPr lang="en-GB" sz="1200" dirty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Nightmares/anxiety/withdrawal.</a:t>
            </a:r>
            <a:endParaRPr lang="en-GB" sz="1200" dirty="0">
              <a:effectLst/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  <a:tabLst>
                <a:tab pos="228600" algn="l"/>
              </a:tabLst>
            </a:pPr>
            <a:r>
              <a:rPr lang="en-GB" sz="1200" dirty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Chronic respiratory disease.</a:t>
            </a:r>
            <a:endParaRPr lang="en-GB" sz="1200" dirty="0">
              <a:effectLst/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  <a:tabLst>
                <a:tab pos="228600" algn="l"/>
              </a:tabLst>
            </a:pPr>
            <a:r>
              <a:rPr lang="en-GB" sz="1200" dirty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Pre existing mobility problems.</a:t>
            </a:r>
            <a:endParaRPr lang="en-GB" sz="1200" dirty="0">
              <a:effectLst/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  <a:tabLst>
                <a:tab pos="228600" algn="l"/>
              </a:tabLst>
            </a:pPr>
            <a:r>
              <a:rPr lang="en-GB" sz="1200" dirty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MOF/sepsis</a:t>
            </a:r>
            <a:r>
              <a:rPr lang="en-GB" sz="1100" dirty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.</a:t>
            </a:r>
            <a:endParaRPr lang="en-GB" sz="1100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GB" sz="800" dirty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 </a:t>
            </a:r>
            <a:endParaRPr lang="en-GB" sz="12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9422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Comprehensive Clinical Assessment</a:t>
            </a:r>
          </a:p>
          <a:p>
            <a:pPr lvl="1"/>
            <a:r>
              <a:rPr lang="en-GB" dirty="0"/>
              <a:t>Identify individual rehab needs</a:t>
            </a:r>
          </a:p>
          <a:p>
            <a:pPr lvl="1"/>
            <a:r>
              <a:rPr lang="en-GB" dirty="0"/>
              <a:t>2-4 days of admission to ICU</a:t>
            </a:r>
          </a:p>
          <a:p>
            <a:pPr lvl="1"/>
            <a:r>
              <a:rPr lang="en-GB" dirty="0"/>
              <a:t>Use of PICUPS tool – 14-item tool to establish rehab needs (Gold Standard)</a:t>
            </a:r>
          </a:p>
          <a:p>
            <a:pPr lvl="2"/>
            <a:r>
              <a:rPr lang="en-GB" dirty="0"/>
              <a:t>Local tool</a:t>
            </a:r>
          </a:p>
          <a:p>
            <a:pPr lvl="1"/>
            <a:r>
              <a:rPr lang="en-GB" dirty="0"/>
              <a:t>Document findings</a:t>
            </a:r>
          </a:p>
          <a:p>
            <a:pPr lvl="1"/>
            <a:r>
              <a:rPr lang="en-GB" dirty="0"/>
              <a:t>Set SMART goals</a:t>
            </a:r>
          </a:p>
          <a:p>
            <a:pPr lvl="1"/>
            <a:r>
              <a:rPr lang="en-GB" dirty="0"/>
              <a:t>Refer to appropriate MDT services (SLT, OT, Dietitians, Psychology)</a:t>
            </a:r>
          </a:p>
          <a:p>
            <a:pPr lvl="1"/>
            <a:endParaRPr lang="en-GB" dirty="0"/>
          </a:p>
          <a:p>
            <a:r>
              <a:rPr lang="en-GB" dirty="0"/>
              <a:t>Weekly MDT goal setting</a:t>
            </a:r>
          </a:p>
          <a:p>
            <a:pPr lvl="1"/>
            <a:r>
              <a:rPr lang="en-GB" dirty="0"/>
              <a:t>Tuesday/Friday</a:t>
            </a:r>
          </a:p>
          <a:p>
            <a:pPr lvl="1"/>
            <a:r>
              <a:rPr lang="en-GB" dirty="0"/>
              <a:t>Patient input if able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ICU Rehab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F558-993E-F24D-8CA0-AE83BF0134CC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6" name="Text Box 32"/>
          <p:cNvSpPr txBox="1">
            <a:spLocks noChangeArrowheads="1"/>
          </p:cNvSpPr>
          <p:nvPr/>
        </p:nvSpPr>
        <p:spPr bwMode="auto">
          <a:xfrm>
            <a:off x="7562207" y="3212976"/>
            <a:ext cx="4172670" cy="208823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en-GB" sz="1200" b="1" dirty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Comprehensive clinical</a:t>
            </a:r>
            <a:r>
              <a:rPr lang="en-GB" sz="1200" dirty="0">
                <a:latin typeface="Times New Roman"/>
                <a:ea typeface="Times New Roman"/>
              </a:rPr>
              <a:t> </a:t>
            </a:r>
            <a:r>
              <a:rPr lang="en-GB" sz="1200" b="1" dirty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assessment</a:t>
            </a:r>
            <a:endParaRPr lang="en-GB" sz="1200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GB" sz="1200" dirty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To include as appropriate:</a:t>
            </a:r>
            <a:endParaRPr lang="en-GB" sz="1200" dirty="0">
              <a:effectLst/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GB" sz="1200" dirty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Physical problems (weakness, reduced functional activity, exercise tolerance, pain, reduced ability to self-care, breathlessness).</a:t>
            </a:r>
            <a:endParaRPr lang="en-GB" sz="1200" dirty="0">
              <a:effectLst/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GB" sz="1200" dirty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Sensory problems (vision, hearing, pain, sensation).</a:t>
            </a:r>
            <a:endParaRPr lang="en-GB" sz="1200" dirty="0">
              <a:effectLst/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GB" sz="1200" dirty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Communication problems.</a:t>
            </a:r>
            <a:endParaRPr lang="en-GB" sz="1200" dirty="0">
              <a:effectLst/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GB" sz="1200" dirty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Social care / equipment needs.</a:t>
            </a:r>
            <a:endParaRPr lang="en-GB" sz="1200" dirty="0">
              <a:effectLst/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GB" sz="1200" dirty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Nutritional requirements.</a:t>
            </a:r>
            <a:endParaRPr lang="en-GB" sz="1200" dirty="0">
              <a:effectLst/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GB" sz="1200" dirty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Non-physical problems </a:t>
            </a:r>
            <a:r>
              <a:rPr lang="en-GB" sz="1200" dirty="0" err="1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ie</a:t>
            </a:r>
            <a:r>
              <a:rPr lang="en-GB" sz="1200" dirty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. sedation, anxiety, cognitive problems, sleep disturbance.</a:t>
            </a:r>
            <a:endParaRPr lang="en-GB" sz="12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7240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When/How…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As early as clinically possible!!!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ICU Rehab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F558-993E-F24D-8CA0-AE83BF0134CC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2636912"/>
            <a:ext cx="4343400" cy="32537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120" y="1052736"/>
            <a:ext cx="4509120" cy="45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69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HSussex - Widescreen PowerPoint Template + tips">
  <a:themeElements>
    <a:clrScheme name="NHS UHS">
      <a:dk1>
        <a:srgbClr val="003087"/>
      </a:dk1>
      <a:lt1>
        <a:srgbClr val="FFFFFF"/>
      </a:lt1>
      <a:dk2>
        <a:srgbClr val="000000"/>
      </a:dk2>
      <a:lt2>
        <a:srgbClr val="CCF1FB"/>
      </a:lt2>
      <a:accent1>
        <a:srgbClr val="005EB8"/>
      </a:accent1>
      <a:accent2>
        <a:srgbClr val="003087"/>
      </a:accent2>
      <a:accent3>
        <a:srgbClr val="0072CE"/>
      </a:accent3>
      <a:accent4>
        <a:srgbClr val="41B6E6"/>
      </a:accent4>
      <a:accent5>
        <a:srgbClr val="FB8500"/>
      </a:accent5>
      <a:accent6>
        <a:srgbClr val="D81080"/>
      </a:accent6>
      <a:hlink>
        <a:srgbClr val="0072CE"/>
      </a:hlink>
      <a:folHlink>
        <a:srgbClr val="D81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3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545F784E-3ED2-4C43-9561-843F01A9806B}" vid="{9C0941FE-29D0-4990-B710-5552DCF63C2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Widescreen PowerPoint template and design examples</Template>
  <TotalTime>1090</TotalTime>
  <Words>1397</Words>
  <Application>Microsoft Office PowerPoint</Application>
  <PresentationFormat>Widescreen</PresentationFormat>
  <Paragraphs>233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Symbol</vt:lpstr>
      <vt:lpstr>Times New Roman</vt:lpstr>
      <vt:lpstr>UHSussex - Widescreen PowerPoint Template + tips</vt:lpstr>
      <vt:lpstr>ICU Rehab</vt:lpstr>
      <vt:lpstr>So, who am I!?</vt:lpstr>
      <vt:lpstr>Moving on quickly….</vt:lpstr>
      <vt:lpstr>What does Critical Care Rehab mean to you?</vt:lpstr>
      <vt:lpstr>CCR – how, why, where, when?</vt:lpstr>
      <vt:lpstr>Why….</vt:lpstr>
      <vt:lpstr>When…</vt:lpstr>
      <vt:lpstr>How…</vt:lpstr>
      <vt:lpstr>When/How…</vt:lpstr>
      <vt:lpstr>How…</vt:lpstr>
      <vt:lpstr>How… Seating systems</vt:lpstr>
      <vt:lpstr>How… Exercise bikes</vt:lpstr>
      <vt:lpstr>Delirium Management</vt:lpstr>
      <vt:lpstr>Patient pathway through to discharge</vt:lpstr>
      <vt:lpstr>ITU Follow up</vt:lpstr>
      <vt:lpstr>References</vt:lpstr>
      <vt:lpstr>Thank you for listening</vt:lpstr>
    </vt:vector>
  </TitlesOfParts>
  <Company>NHS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 and design examples</dc:title>
  <dc:creator>KNIGHT, Julia (UNIVERSITY HOSPITALS SUSSEX NHS FOUNDATION TRUST)</dc:creator>
  <cp:lastModifiedBy>Mindy Dalloway</cp:lastModifiedBy>
  <cp:revision>48</cp:revision>
  <dcterms:created xsi:type="dcterms:W3CDTF">2022-07-05T14:03:45Z</dcterms:created>
  <dcterms:modified xsi:type="dcterms:W3CDTF">2022-12-02T09:54:43Z</dcterms:modified>
</cp:coreProperties>
</file>