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4" r:id="rId2"/>
    <p:sldMasterId id="2147483696" r:id="rId3"/>
  </p:sldMasterIdLst>
  <p:notesMasterIdLst>
    <p:notesMasterId r:id="rId26"/>
  </p:notesMasterIdLst>
  <p:sldIdLst>
    <p:sldId id="369" r:id="rId4"/>
    <p:sldId id="383" r:id="rId5"/>
    <p:sldId id="386" r:id="rId6"/>
    <p:sldId id="290" r:id="rId7"/>
    <p:sldId id="381" r:id="rId8"/>
    <p:sldId id="261" r:id="rId9"/>
    <p:sldId id="411" r:id="rId10"/>
    <p:sldId id="286" r:id="rId11"/>
    <p:sldId id="405" r:id="rId12"/>
    <p:sldId id="406" r:id="rId13"/>
    <p:sldId id="408" r:id="rId14"/>
    <p:sldId id="404" r:id="rId15"/>
    <p:sldId id="412" r:id="rId16"/>
    <p:sldId id="359" r:id="rId17"/>
    <p:sldId id="387" r:id="rId18"/>
    <p:sldId id="409" r:id="rId19"/>
    <p:sldId id="393" r:id="rId20"/>
    <p:sldId id="413" r:id="rId21"/>
    <p:sldId id="410" r:id="rId22"/>
    <p:sldId id="415" r:id="rId23"/>
    <p:sldId id="373" r:id="rId24"/>
    <p:sldId id="372" r:id="rId25"/>
  </p:sldIdLst>
  <p:sldSz cx="9144000" cy="5143500" type="screen16x9"/>
  <p:notesSz cx="6858000" cy="9144000"/>
  <p:defaultTextStyle>
    <a:defPPr>
      <a:defRPr lang="en-US"/>
    </a:defPPr>
    <a:lvl1pPr marL="0" algn="l" defTabSz="685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852" algn="l" defTabSz="685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704" algn="l" defTabSz="685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556" algn="l" defTabSz="685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407" algn="l" defTabSz="685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4259" algn="l" defTabSz="685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7111" algn="l" defTabSz="685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9963" algn="l" defTabSz="685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814" algn="l" defTabSz="6857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5" autoAdjust="0"/>
    <p:restoredTop sz="82467" autoAdjust="0"/>
  </p:normalViewPr>
  <p:slideViewPr>
    <p:cSldViewPr snapToObjects="1">
      <p:cViewPr varScale="1">
        <p:scale>
          <a:sx n="150" d="100"/>
          <a:sy n="150" d="100"/>
        </p:scale>
        <p:origin x="588" y="126"/>
      </p:cViewPr>
      <p:guideLst>
        <p:guide orient="horz" pos="2381"/>
        <p:guide pos="4233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2A88D-4281-490F-91C8-FA8A6D3583A7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D8248-E502-4A39-B9AC-31CF1A8B0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25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2" algn="l" defTabSz="68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04" algn="l" defTabSz="68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56" algn="l" defTabSz="68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07" algn="l" defTabSz="68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59" algn="l" defTabSz="68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11" algn="l" defTabSz="68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63" algn="l" defTabSz="68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14" algn="l" defTabSz="68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Clusters of symptoms;</a:t>
            </a:r>
          </a:p>
          <a:p>
            <a:r>
              <a:rPr lang="en-GB" dirty="0"/>
              <a:t>Immune</a:t>
            </a:r>
            <a:r>
              <a:rPr lang="en-GB" baseline="0" dirty="0"/>
              <a:t> response – allergy, </a:t>
            </a:r>
            <a:r>
              <a:rPr lang="en-GB" baseline="0" dirty="0" err="1"/>
              <a:t>hayfever</a:t>
            </a:r>
            <a:r>
              <a:rPr lang="en-GB" baseline="0" dirty="0"/>
              <a:t>, joint inflammation, costochondritis, gastritis, post viral fatigue</a:t>
            </a:r>
          </a:p>
          <a:p>
            <a:r>
              <a:rPr lang="en-GB" baseline="0" dirty="0"/>
              <a:t>Autonomic dysfunction – </a:t>
            </a:r>
            <a:r>
              <a:rPr lang="en-GB" baseline="0" dirty="0" err="1"/>
              <a:t>palpatations</a:t>
            </a:r>
            <a:r>
              <a:rPr lang="en-GB" baseline="0" dirty="0"/>
              <a:t>, SOB, temperature </a:t>
            </a:r>
            <a:r>
              <a:rPr lang="en-GB" baseline="0"/>
              <a:t>control issues</a:t>
            </a:r>
            <a:endParaRPr lang="en-GB" baseline="0" dirty="0"/>
          </a:p>
          <a:p>
            <a:r>
              <a:rPr lang="en-GB" baseline="0" dirty="0"/>
              <a:t>Post ICU syndrome, neuropathy, </a:t>
            </a:r>
            <a:r>
              <a:rPr lang="en-GB" baseline="0" dirty="0" err="1"/>
              <a:t>resp</a:t>
            </a:r>
            <a:r>
              <a:rPr lang="en-GB" baseline="0" dirty="0"/>
              <a:t> complications, unstable diabetes, PTSD</a:t>
            </a:r>
          </a:p>
          <a:p>
            <a:r>
              <a:rPr lang="en-GB" baseline="0" dirty="0"/>
              <a:t>Major organ – very small numbers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8248-E502-4A39-B9AC-31CF1A8B04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13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8248-E502-4A39-B9AC-31CF1A8B049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0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251" y="2504464"/>
            <a:ext cx="8555498" cy="205184"/>
          </a:xfrm>
        </p:spPr>
        <p:txBody>
          <a:bodyPr>
            <a:spAutoFit/>
          </a:bodyPr>
          <a:lstStyle>
            <a:lvl1pPr marL="0" indent="0" algn="l">
              <a:lnSpc>
                <a:spcPts val="1633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 marL="3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1EE8C0-B804-408D-B567-234B5E68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51" y="1647782"/>
            <a:ext cx="8555498" cy="346249"/>
          </a:xfrm>
        </p:spPr>
        <p:txBody>
          <a:bodyPr/>
          <a:lstStyle>
            <a:lvl1pPr>
              <a:lnSpc>
                <a:spcPts val="2721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325A379-5DD4-4F90-922D-03DC6E37E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" y="3404186"/>
            <a:ext cx="9141634" cy="173931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F7C152-EBA2-3A46-8AB8-450B88F26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2" b="77856"/>
          <a:stretch/>
        </p:blipFill>
        <p:spPr>
          <a:xfrm>
            <a:off x="6400685" y="1081"/>
            <a:ext cx="2743317" cy="113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105" y="1666493"/>
            <a:ext cx="8280000" cy="297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105" y="1068325"/>
            <a:ext cx="8280000" cy="3635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8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105" y="1068325"/>
            <a:ext cx="8280000" cy="3635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3105" y="1652867"/>
            <a:ext cx="8280000" cy="2970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551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-FI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105" y="1068325"/>
            <a:ext cx="8280000" cy="3635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3105" y="1666583"/>
            <a:ext cx="8280000" cy="2970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99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3105" y="1068325"/>
            <a:ext cx="8280000" cy="3635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5448" y="1652867"/>
            <a:ext cx="4136345" cy="297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4629431" y="1652867"/>
            <a:ext cx="4003675" cy="297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525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105" y="1068325"/>
            <a:ext cx="8280000" cy="3635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5447" y="1645964"/>
            <a:ext cx="8280000" cy="2970000"/>
          </a:xfrm>
        </p:spPr>
        <p:txBody>
          <a:bodyPr numCol="2" spcCol="1522800"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81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 A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3104" y="1068325"/>
            <a:ext cx="8280000" cy="3635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5445" y="1659680"/>
            <a:ext cx="4136345" cy="2970000"/>
          </a:xfrm>
        </p:spPr>
        <p:txBody>
          <a:bodyPr spcCol="0"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18316" y="1659680"/>
            <a:ext cx="4014788" cy="2970000"/>
          </a:xfrm>
        </p:spPr>
        <p:txBody>
          <a:bodyPr spcCol="0"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882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3105" y="1070421"/>
            <a:ext cx="8280000" cy="3635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353105" y="1659725"/>
            <a:ext cx="8280000" cy="297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78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0763" y="1068325"/>
            <a:ext cx="8280000" cy="3635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4637089" y="1659680"/>
            <a:ext cx="4003675" cy="297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357192" y="1659680"/>
            <a:ext cx="4132258" cy="297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662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290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51" y="1053239"/>
            <a:ext cx="8555498" cy="3610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6FB81-B7EF-48D4-8DA3-2142168C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14497-269B-4AA2-B02A-B2BA7F55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ADABD27-01B8-481F-A08E-AE97DDBB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E3C6A75-80CE-4AEE-B10B-F73286EA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32F30-DB0D-6B4C-9BF6-A4FBCDCE8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1" y="4776314"/>
            <a:ext cx="8555498" cy="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95291E-EBC7-4872-A07F-7C9A3451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C7EE6AF-E344-4A23-97D3-D8CFDFE9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66633C7-415F-4BB7-A0A7-489A5606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0E4C9C-E6BD-4205-9FF1-7DD1494F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F09A18-F73F-4914-8D5A-E252A2283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81818"/>
            <a:ext cx="9143337" cy="230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251" y="2504464"/>
            <a:ext cx="8555498" cy="205184"/>
          </a:xfrm>
        </p:spPr>
        <p:txBody>
          <a:bodyPr>
            <a:spAutoFit/>
          </a:bodyPr>
          <a:lstStyle>
            <a:lvl1pPr marL="0" indent="0" algn="l">
              <a:lnSpc>
                <a:spcPts val="1633"/>
              </a:lnSpc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  <a:lvl2pPr marL="3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1EE8C0-B804-408D-B567-234B5E68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51" y="1647782"/>
            <a:ext cx="8555498" cy="346249"/>
          </a:xfrm>
        </p:spPr>
        <p:txBody>
          <a:bodyPr/>
          <a:lstStyle>
            <a:lvl1pPr>
              <a:lnSpc>
                <a:spcPts val="2721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325A379-5DD4-4F90-922D-03DC6E37E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" y="3404186"/>
            <a:ext cx="9141634" cy="173931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F7C152-EBA2-3A46-8AB8-450B88F26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2" b="77856"/>
          <a:stretch/>
        </p:blipFill>
        <p:spPr>
          <a:xfrm>
            <a:off x="6400685" y="1081"/>
            <a:ext cx="2743317" cy="113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95291E-EBC7-4872-A07F-7C9A3451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C7EE6AF-E344-4A23-97D3-D8CFDFE9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66633C7-415F-4BB7-A0A7-489A5606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0E4C9C-E6BD-4205-9FF1-7DD1494F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F09A18-F73F-4914-8D5A-E252A2283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81818"/>
            <a:ext cx="9143337" cy="230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51" y="1053239"/>
            <a:ext cx="8555498" cy="3610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6FB81-B7EF-48D4-8DA3-2142168C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14497-269B-4AA2-B02A-B2BA7F55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ADABD27-01B8-481F-A08E-AE97DDBB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E3C6A75-80CE-4AEE-B10B-F73286EA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32F30-DB0D-6B4C-9BF6-A4FBCDCE8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1" y="4776314"/>
            <a:ext cx="8555498" cy="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51" y="1053239"/>
            <a:ext cx="4179776" cy="3610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6FB81-B7EF-48D4-8DA3-2142168C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14497-269B-4AA2-B02A-B2BA7F55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ADABD27-01B8-481F-A08E-AE97DDBB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E3C6A75-80CE-4AEE-B10B-F73286EA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90B3BC-2C45-4894-A4C8-EE88E0B308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9973" y="1053239"/>
            <a:ext cx="4179776" cy="3610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8933C4-A008-294A-9898-3FEAA2CB4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1" y="4776314"/>
            <a:ext cx="8555498" cy="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09313-BA1A-4719-83D1-056D3BEF3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375473-8761-4F57-8B53-B8D275B7C5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97BD4F7-82D7-4830-AA81-4B77F6B6D8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7CB88DD-6F4E-4092-97D4-8C2D2390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C93C30D0-F7C9-4DE8-A287-F6BD0C1E00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251" y="1053239"/>
            <a:ext cx="8555498" cy="3607953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42809-9086-694E-A58B-2F58FDAAA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1" y="4776314"/>
            <a:ext cx="8555498" cy="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40F3432-AADF-40CA-B672-53121CC1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0B6002-5757-49B9-B4A6-23DB3595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0981D7B-C526-4800-B56A-CF9533DD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6FDE582-F61E-4DC7-A31D-2491E394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A5F78-A4C6-2440-B574-F27457A28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1" y="4776314"/>
            <a:ext cx="8555498" cy="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B997097-21E7-4674-A453-E0149C4A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92B22-5A3B-4B17-B66C-0EE2DD49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DF1A38-2807-410B-99C0-3CD5931C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236CE-DC7B-FB43-BCD4-DD8667574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1" y="4776314"/>
            <a:ext cx="8555498" cy="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105" y="1068327"/>
            <a:ext cx="8280000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3105" y="1652867"/>
            <a:ext cx="8280000" cy="2970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07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51" y="1053239"/>
            <a:ext cx="8555498" cy="3610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6FB81-B7EF-48D4-8DA3-2142168C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14497-269B-4AA2-B02A-B2BA7F55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ADABD27-01B8-481F-A08E-AE97DDBB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E3C6A75-80CE-4AEE-B10B-F73286EA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32F30-DB0D-6B4C-9BF6-A4FBCDCE8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1" y="4776314"/>
            <a:ext cx="8555498" cy="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6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51" y="1053239"/>
            <a:ext cx="4179776" cy="3610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6FB81-B7EF-48D4-8DA3-2142168C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14497-269B-4AA2-B02A-B2BA7F55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ADABD27-01B8-481F-A08E-AE97DDBB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E3C6A75-80CE-4AEE-B10B-F73286EA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90B3BC-2C45-4894-A4C8-EE88E0B308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9973" y="1053239"/>
            <a:ext cx="4179776" cy="3610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8933C4-A008-294A-9898-3FEAA2CB4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1" y="4776314"/>
            <a:ext cx="8555498" cy="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09313-BA1A-4719-83D1-056D3BEF3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375473-8761-4F57-8B53-B8D275B7C5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97BD4F7-82D7-4830-AA81-4B77F6B6D8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7CB88DD-6F4E-4092-97D4-8C2D2390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C93C30D0-F7C9-4DE8-A287-F6BD0C1E00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251" y="1053239"/>
            <a:ext cx="8555498" cy="3607953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42809-9086-694E-A58B-2F58FDAAA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1" y="4776314"/>
            <a:ext cx="8555498" cy="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40F3432-AADF-40CA-B672-53121CC1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0B6002-5757-49B9-B4A6-23DB3595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0981D7B-C526-4800-B56A-CF9533DD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6FDE582-F61E-4DC7-A31D-2491E394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A5F78-A4C6-2440-B574-F27457A28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1" y="4776314"/>
            <a:ext cx="8555498" cy="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B997097-21E7-4674-A453-E0149C4A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92B22-5A3B-4B17-B66C-0EE2DD49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DF1A38-2807-410B-99C0-3CD5931C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236CE-DC7B-FB43-BCD4-DD8667574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1" y="4776314"/>
            <a:ext cx="8555498" cy="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753" y="2011929"/>
            <a:ext cx="7560000" cy="813533"/>
          </a:xfrm>
        </p:spPr>
        <p:txBody>
          <a:bodyPr>
            <a:noAutofit/>
          </a:bodyPr>
          <a:lstStyle>
            <a:lvl1pPr algn="l">
              <a:lnSpc>
                <a:spcPts val="4400"/>
              </a:lnSpc>
              <a:defRPr sz="4400" b="1" i="0" spc="-3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754" y="2962508"/>
            <a:ext cx="7585898" cy="2149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7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6365" y="2592159"/>
            <a:ext cx="8280000" cy="2149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0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356365" y="2148875"/>
            <a:ext cx="8280000" cy="4399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51" y="259346"/>
            <a:ext cx="8555498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51" y="1053239"/>
            <a:ext cx="8555498" cy="3610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47552" y="4888211"/>
            <a:ext cx="857264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ct val="100000"/>
              </a:lnSpc>
              <a:defRPr lang="en-GB" sz="5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253" y="4888211"/>
            <a:ext cx="7453301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ct val="100000"/>
              </a:lnSpc>
              <a:defRPr sz="500" spc="0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/>
              <a:t>NHS Bath and North East Somerset, Swindon and Wiltshire CCG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818" y="4888211"/>
            <a:ext cx="244933" cy="7694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GB" sz="500" spc="0" baseline="0" smtClean="0">
                <a:solidFill>
                  <a:schemeClr val="tx1"/>
                </a:solidFill>
              </a:defRPr>
            </a:lvl1pPr>
          </a:lstStyle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7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9" r:id="rId4"/>
    <p:sldLayoutId id="2147483666" r:id="rId5"/>
    <p:sldLayoutId id="2147483667" r:id="rId6"/>
    <p:sldLayoutId id="214748366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22066" rtl="0" eaLnBrk="1" latinLnBrk="0" hangingPunct="1">
        <a:lnSpc>
          <a:spcPts val="2449"/>
        </a:lnSpc>
        <a:spcBef>
          <a:spcPct val="0"/>
        </a:spcBef>
        <a:buNone/>
        <a:defRPr sz="2300" b="1" kern="1200" spc="-14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6945" indent="-146945" algn="l" defTabSz="622066" rtl="0" eaLnBrk="1" latinLnBrk="0" hangingPunct="1">
        <a:lnSpc>
          <a:spcPts val="2177"/>
        </a:lnSpc>
        <a:spcBef>
          <a:spcPts val="1429"/>
        </a:spcBef>
        <a:buFont typeface="Arial" panose="020B0604020202020204" pitchFamily="34" charset="0"/>
        <a:buChar char="•"/>
        <a:defRPr sz="19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42871" indent="-195926" algn="l" defTabSz="622066" rtl="0" eaLnBrk="1" latinLnBrk="0" hangingPunct="1">
        <a:lnSpc>
          <a:spcPts val="2177"/>
        </a:lnSpc>
        <a:spcBef>
          <a:spcPts val="1429"/>
        </a:spcBef>
        <a:buFont typeface="Arial" panose="020B0604020202020204" pitchFamily="34" charset="0"/>
        <a:buChar char="–"/>
        <a:defRPr sz="1900" b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89816" indent="-146945" algn="l" defTabSz="622066" rtl="0" eaLnBrk="1" latinLnBrk="0" hangingPunct="1">
        <a:lnSpc>
          <a:spcPts val="2177"/>
        </a:lnSpc>
        <a:spcBef>
          <a:spcPts val="1429"/>
        </a:spcBef>
        <a:buFont typeface="Arial" panose="020B0604020202020204" pitchFamily="34" charset="0"/>
        <a:buChar char="•"/>
        <a:defRPr sz="1900" b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61252" indent="-171436" algn="l" defTabSz="622066" rtl="0" eaLnBrk="1" latinLnBrk="0" hangingPunct="1">
        <a:lnSpc>
          <a:spcPts val="2177"/>
        </a:lnSpc>
        <a:spcBef>
          <a:spcPts val="1429"/>
        </a:spcBef>
        <a:buFont typeface="Arial" panose="020B0604020202020204" pitchFamily="34" charset="0"/>
        <a:buChar char="–"/>
        <a:defRPr sz="1900" b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808196" indent="-146945" algn="l" defTabSz="622066" rtl="0" eaLnBrk="1" latinLnBrk="0" hangingPunct="1">
        <a:lnSpc>
          <a:spcPts val="2177"/>
        </a:lnSpc>
        <a:spcBef>
          <a:spcPts val="1429"/>
        </a:spcBef>
        <a:buFont typeface="Arial" panose="020B0604020202020204" pitchFamily="34" charset="0"/>
        <a:buChar char="»"/>
        <a:defRPr sz="1900" b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710682" indent="-155517" algn="l" defTabSz="622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21716" indent="-155517" algn="l" defTabSz="622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2749" indent="-155517" algn="l" defTabSz="622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43782" indent="-155517" algn="l" defTabSz="622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1033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2066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33099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4133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55166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6199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77232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88265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3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5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/>
          <a:ea typeface="ＭＳ Ｐゴシック" charset="0"/>
          <a:cs typeface="+mn-cs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/>
          <a:ea typeface="ＭＳ Ｐゴシック" charset="0"/>
          <a:cs typeface="+mn-cs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/>
          <a:ea typeface="ＭＳ Ｐゴシック" charset="0"/>
          <a:cs typeface="+mn-cs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51" y="259346"/>
            <a:ext cx="8555498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51" y="1053239"/>
            <a:ext cx="8555498" cy="3610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47552" y="4888211"/>
            <a:ext cx="857264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ct val="100000"/>
              </a:lnSpc>
              <a:defRPr lang="en-GB" sz="5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FC39E9-7E83-44CC-A7C2-503FF78721EA}" type="datetime1">
              <a:rPr lang="en-GB" smtClean="0"/>
              <a:t>05/12/2022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253" y="4888211"/>
            <a:ext cx="7453301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ct val="100000"/>
              </a:lnSpc>
              <a:defRPr sz="500" spc="0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/>
              <a:t>NHS Bath and North East Somerset, Swindon and Wiltshire CCG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818" y="4888211"/>
            <a:ext cx="244933" cy="7694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GB" sz="500" spc="0" baseline="0" smtClean="0">
                <a:solidFill>
                  <a:schemeClr val="tx1"/>
                </a:solidFill>
              </a:defRPr>
            </a:lvl1pPr>
          </a:lstStyle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30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22066" rtl="0" eaLnBrk="1" latinLnBrk="0" hangingPunct="1">
        <a:lnSpc>
          <a:spcPts val="2449"/>
        </a:lnSpc>
        <a:spcBef>
          <a:spcPct val="0"/>
        </a:spcBef>
        <a:buNone/>
        <a:defRPr sz="2300" b="1" kern="1200" spc="-14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6945" indent="-146945" algn="l" defTabSz="622066" rtl="0" eaLnBrk="1" latinLnBrk="0" hangingPunct="1">
        <a:lnSpc>
          <a:spcPts val="2177"/>
        </a:lnSpc>
        <a:spcBef>
          <a:spcPts val="1429"/>
        </a:spcBef>
        <a:buFont typeface="Arial" panose="020B0604020202020204" pitchFamily="34" charset="0"/>
        <a:buChar char="•"/>
        <a:defRPr sz="19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42871" indent="-195926" algn="l" defTabSz="622066" rtl="0" eaLnBrk="1" latinLnBrk="0" hangingPunct="1">
        <a:lnSpc>
          <a:spcPts val="2177"/>
        </a:lnSpc>
        <a:spcBef>
          <a:spcPts val="1429"/>
        </a:spcBef>
        <a:buFont typeface="Arial" panose="020B0604020202020204" pitchFamily="34" charset="0"/>
        <a:buChar char="–"/>
        <a:defRPr sz="1900" b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89816" indent="-146945" algn="l" defTabSz="622066" rtl="0" eaLnBrk="1" latinLnBrk="0" hangingPunct="1">
        <a:lnSpc>
          <a:spcPts val="2177"/>
        </a:lnSpc>
        <a:spcBef>
          <a:spcPts val="1429"/>
        </a:spcBef>
        <a:buFont typeface="Arial" panose="020B0604020202020204" pitchFamily="34" charset="0"/>
        <a:buChar char="•"/>
        <a:defRPr sz="1900" b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61252" indent="-171436" algn="l" defTabSz="622066" rtl="0" eaLnBrk="1" latinLnBrk="0" hangingPunct="1">
        <a:lnSpc>
          <a:spcPts val="2177"/>
        </a:lnSpc>
        <a:spcBef>
          <a:spcPts val="1429"/>
        </a:spcBef>
        <a:buFont typeface="Arial" panose="020B0604020202020204" pitchFamily="34" charset="0"/>
        <a:buChar char="–"/>
        <a:defRPr sz="1900" b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808196" indent="-146945" algn="l" defTabSz="622066" rtl="0" eaLnBrk="1" latinLnBrk="0" hangingPunct="1">
        <a:lnSpc>
          <a:spcPts val="2177"/>
        </a:lnSpc>
        <a:spcBef>
          <a:spcPts val="1429"/>
        </a:spcBef>
        <a:buFont typeface="Arial" panose="020B0604020202020204" pitchFamily="34" charset="0"/>
        <a:buChar char="»"/>
        <a:defRPr sz="1900" b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710682" indent="-155517" algn="l" defTabSz="622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21716" indent="-155517" algn="l" defTabSz="622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2749" indent="-155517" algn="l" defTabSz="622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43782" indent="-155517" algn="l" defTabSz="622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1033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2066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33099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4133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55166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6199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77232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88265" algn="l" defTabSz="62206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swccg.postcovidpathway@nhs.net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bswicb.postcovidpathway@nhs.net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752" y="2011929"/>
            <a:ext cx="7883687" cy="813533"/>
          </a:xfrm>
        </p:spPr>
        <p:txBody>
          <a:bodyPr/>
          <a:lstStyle/>
          <a:p>
            <a:r>
              <a:rPr lang="en-GB" sz="2800" dirty="0"/>
              <a:t>BSW Long Covid Assessment and Rehabilitation Clinic</a:t>
            </a:r>
            <a:br>
              <a:rPr lang="en-GB" sz="2800" dirty="0"/>
            </a:br>
            <a:r>
              <a:rPr lang="en-GB" sz="2800" dirty="0"/>
              <a:t>Our service development journey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754" y="3507854"/>
            <a:ext cx="7585898" cy="214924"/>
          </a:xfrm>
        </p:spPr>
        <p:txBody>
          <a:bodyPr/>
          <a:lstStyle/>
          <a:p>
            <a:r>
              <a:rPr lang="en-GB" b="1" dirty="0"/>
              <a:t>Jane Clarke</a:t>
            </a:r>
          </a:p>
          <a:p>
            <a:r>
              <a:rPr lang="en-GB" dirty="0"/>
              <a:t>Clinical Lead, bswicb.postcovidpathway@nhs.net</a:t>
            </a:r>
          </a:p>
          <a:p>
            <a:r>
              <a:rPr lang="en-GB" sz="1600" dirty="0">
                <a:solidFill>
                  <a:schemeClr val="bg1"/>
                </a:solidFill>
              </a:rPr>
              <a:t>@janeclarkey</a:t>
            </a:r>
            <a:endParaRPr lang="en-GB" dirty="0"/>
          </a:p>
          <a:p>
            <a:r>
              <a:rPr lang="en-GB" dirty="0">
                <a:hlinkClick r:id="rId2"/>
              </a:rPr>
              <a:t>bswccg.postcovidpathway@nhs.net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12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220" y="259346"/>
            <a:ext cx="8555498" cy="307777"/>
          </a:xfrm>
        </p:spPr>
        <p:txBody>
          <a:bodyPr/>
          <a:lstStyle/>
          <a:p>
            <a:r>
              <a:rPr lang="en-GB" dirty="0"/>
              <a:t>Service development - How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31640" y="2109393"/>
            <a:ext cx="5585276" cy="2607173"/>
            <a:chOff x="1790951" y="609460"/>
            <a:chExt cx="4307571" cy="2058751"/>
          </a:xfrm>
        </p:grpSpPr>
        <p:sp>
          <p:nvSpPr>
            <p:cNvPr id="16" name="Rounded Rectangle 15"/>
            <p:cNvSpPr/>
            <p:nvPr/>
          </p:nvSpPr>
          <p:spPr>
            <a:xfrm>
              <a:off x="1790951" y="609460"/>
              <a:ext cx="1317974" cy="966243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Healthy Futures Pre &amp;Post </a:t>
              </a:r>
              <a:r>
                <a:rPr lang="en-GB" sz="1400" kern="0" dirty="0" err="1">
                  <a:solidFill>
                    <a:prstClr val="white"/>
                  </a:solidFill>
                  <a:latin typeface="Calibri"/>
                </a:rPr>
                <a:t>Ix</a:t>
              </a: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(Feedback, C19, GAD7, PHQ9, EQ5D, SSEQ)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336407" y="609460"/>
              <a:ext cx="1268042" cy="981105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Respiratory Physiotherapy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 err="1">
                  <a:solidFill>
                    <a:prstClr val="white"/>
                  </a:solidFill>
                  <a:latin typeface="Calibri"/>
                </a:rPr>
                <a:t>Pre&amp;Post</a:t>
              </a: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(</a:t>
              </a:r>
              <a:r>
                <a:rPr lang="en-GB" sz="1400" kern="0" dirty="0" err="1">
                  <a:solidFill>
                    <a:prstClr val="white"/>
                  </a:solidFill>
                  <a:latin typeface="Calibri"/>
                </a:rPr>
                <a:t>Resp</a:t>
              </a: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 rate, Borg at rest, EQ5D, GAD7, PHQ9)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31931" y="609460"/>
              <a:ext cx="1266591" cy="960557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 satisfaction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(survey &amp; </a:t>
              </a:r>
              <a:r>
                <a:rPr lang="en-GB" sz="1400" kern="0" dirty="0" err="1">
                  <a:solidFill>
                    <a:prstClr val="white"/>
                  </a:solidFill>
                  <a:latin typeface="Calibri"/>
                </a:rPr>
                <a:t>quali</a:t>
              </a: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 interviews, forum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12758" y="1730165"/>
              <a:ext cx="1268043" cy="91553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Employment advisor role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Pre &amp;Post </a:t>
              </a:r>
              <a:r>
                <a:rPr lang="en-GB" sz="1400" kern="0" dirty="0" err="1">
                  <a:solidFill>
                    <a:prstClr val="white"/>
                  </a:solidFill>
                  <a:latin typeface="Calibri"/>
                </a:rPr>
                <a:t>Ix</a:t>
              </a:r>
              <a:endParaRPr lang="en-GB" sz="1400" kern="0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(work status, SSEQ &amp; feedback)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21619" y="1745594"/>
              <a:ext cx="1268043" cy="92261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Mental health support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Pre &amp;Post </a:t>
              </a:r>
              <a:r>
                <a:rPr lang="en-GB" sz="1400" kern="0" dirty="0" err="1">
                  <a:solidFill>
                    <a:prstClr val="white"/>
                  </a:solidFill>
                  <a:latin typeface="Calibri"/>
                </a:rPr>
                <a:t>Ix</a:t>
              </a:r>
              <a:endParaRPr lang="en-GB" sz="1400" kern="0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(SSEQ, GAD7, PHQ9 &amp; feedback)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30479" y="1707654"/>
              <a:ext cx="1268043" cy="96055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Dietician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Pre &amp;Post </a:t>
              </a:r>
              <a:r>
                <a:rPr lang="en-GB" sz="1400" kern="0" dirty="0" err="1">
                  <a:solidFill>
                    <a:prstClr val="white"/>
                  </a:solidFill>
                  <a:latin typeface="Calibri"/>
                </a:rPr>
                <a:t>Ix</a:t>
              </a:r>
              <a:endParaRPr lang="en-GB" sz="1400" kern="0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(Weight, BMI, SSEQ, &amp; feedback)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11560" y="680830"/>
            <a:ext cx="7776864" cy="1314856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 outcome measures pre-assessment, 6 months, 12 months</a:t>
            </a:r>
          </a:p>
          <a:p>
            <a:pPr lvl="0">
              <a:lnSpc>
                <a:spcPct val="150000"/>
              </a:lnSpc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Modified C19 YRS, EQ5D-L GAD7,PHQ9, Symptoms self efficacy questionnaire</a:t>
            </a:r>
          </a:p>
          <a:p>
            <a:pPr lvl="0">
              <a:lnSpc>
                <a:spcPct val="150000"/>
              </a:lnSpc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Age, gender, ethnicity, deprivation status, co-mo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rbidity, hospitalised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220" y="259346"/>
            <a:ext cx="8555498" cy="307777"/>
          </a:xfrm>
        </p:spPr>
        <p:txBody>
          <a:bodyPr/>
          <a:lstStyle/>
          <a:p>
            <a:r>
              <a:rPr lang="en-GB" dirty="0"/>
              <a:t>Service development - Resources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61920" y="2077929"/>
            <a:ext cx="5557001" cy="2610127"/>
            <a:chOff x="1812758" y="607127"/>
            <a:chExt cx="4285764" cy="2061084"/>
          </a:xfrm>
        </p:grpSpPr>
        <p:sp>
          <p:nvSpPr>
            <p:cNvPr id="16" name="Rounded Rectangle 15"/>
            <p:cNvSpPr/>
            <p:nvPr/>
          </p:nvSpPr>
          <p:spPr>
            <a:xfrm>
              <a:off x="1827871" y="621989"/>
              <a:ext cx="1317974" cy="966243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Healthy Futures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GB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Clinical Psychology PhD student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312605" y="607127"/>
              <a:ext cx="1268042" cy="981105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Respiratory Physiotherapy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i="1" kern="0" dirty="0">
                  <a:solidFill>
                    <a:prstClr val="white"/>
                  </a:solidFill>
                  <a:latin typeface="Calibri"/>
                </a:rPr>
                <a:t>MSc Health Psychology student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31931" y="609460"/>
              <a:ext cx="1266591" cy="960557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 satisfaction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i="1" kern="0" dirty="0">
                  <a:solidFill>
                    <a:prstClr val="white"/>
                  </a:solidFill>
                  <a:latin typeface="Calibri"/>
                </a:rPr>
                <a:t>Physio, volunteer &amp; Comms team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12758" y="1730165"/>
              <a:ext cx="1268043" cy="91553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Employment advisor role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i="1" kern="0" dirty="0">
                  <a:solidFill>
                    <a:prstClr val="white"/>
                  </a:solidFill>
                  <a:latin typeface="Calibri"/>
                </a:rPr>
                <a:t>? Physio/OT student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21619" y="1745594"/>
              <a:ext cx="1268043" cy="92261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Mental health support</a:t>
              </a:r>
            </a:p>
            <a:p>
              <a:pPr algn="ctr" defTabSz="914400">
                <a:defRPr/>
              </a:pPr>
              <a:r>
                <a:rPr lang="en-GB" sz="1400" i="1" kern="0" dirty="0">
                  <a:solidFill>
                    <a:prstClr val="white"/>
                  </a:solidFill>
                  <a:latin typeface="Calibri"/>
                </a:rPr>
                <a:t>MSc Health Psychology student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30479" y="1707654"/>
              <a:ext cx="1268043" cy="96055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Dietician</a:t>
              </a:r>
            </a:p>
            <a:p>
              <a:pPr algn="ctr" defTabSz="914400">
                <a:defRPr/>
              </a:pPr>
              <a:r>
                <a:rPr lang="en-GB" sz="1400" i="1" kern="0" dirty="0">
                  <a:solidFill>
                    <a:prstClr val="white"/>
                  </a:solidFill>
                  <a:latin typeface="Calibri"/>
                </a:rPr>
                <a:t>? Dietician student or admin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11560" y="680830"/>
            <a:ext cx="7776864" cy="1314856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UWE Research advisor and stats support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Started March, clinician completes questionnaires or admin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June, bought </a:t>
            </a:r>
            <a:r>
              <a:rPr lang="en-GB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Elaros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web/phone app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chasing completion and just launched 6-month data requests.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0668B7-9042-4CFD-B46F-4C8989F4A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66549"/>
            <a:ext cx="8555498" cy="3610402"/>
          </a:xfrm>
        </p:spPr>
        <p:txBody>
          <a:bodyPr/>
          <a:lstStyle/>
          <a:p>
            <a:r>
              <a:rPr lang="en-GB" dirty="0"/>
              <a:t>Mobile app increased completion rates from 76% to 85%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Respiratory Physiotherapy </a:t>
            </a:r>
            <a:r>
              <a:rPr lang="en-GB" dirty="0"/>
              <a:t>(sample 27)</a:t>
            </a:r>
          </a:p>
          <a:p>
            <a:pPr lvl="1">
              <a:buFontTx/>
              <a:buChar char="-"/>
            </a:pPr>
            <a:r>
              <a:rPr lang="en-GB" dirty="0"/>
              <a:t>Higher rate of co-morbidities 44.8</a:t>
            </a:r>
          </a:p>
          <a:p>
            <a:pPr lvl="1">
              <a:buFontTx/>
              <a:buChar char="-"/>
            </a:pPr>
            <a:r>
              <a:rPr lang="en-GB" dirty="0"/>
              <a:t>Borg, GAD 7, PHQ9, EQ5d and self efficacy all improved (sample 27)</a:t>
            </a:r>
          </a:p>
          <a:p>
            <a:pPr lvl="1">
              <a:buFontTx/>
              <a:buChar char="-"/>
            </a:pPr>
            <a:r>
              <a:rPr lang="en-GB" dirty="0"/>
              <a:t>5 had no change in Borg</a:t>
            </a:r>
          </a:p>
          <a:p>
            <a:pPr marL="0" indent="0">
              <a:buNone/>
            </a:pPr>
            <a:endParaRPr lang="en-GB" dirty="0"/>
          </a:p>
          <a:p>
            <a:pPr marL="146945" lvl="1" indent="0"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AAC5A-8A72-4A87-A758-C0EEFB49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116414-3B46-43AD-B27E-486C5B00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398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5A8AF-EA75-4F17-9E46-762EFFFB8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Healthy Futures </a:t>
            </a:r>
            <a:r>
              <a:rPr lang="en-GB" dirty="0"/>
              <a:t>(sample 49)</a:t>
            </a:r>
          </a:p>
          <a:p>
            <a:pPr lvl="1">
              <a:buFontTx/>
              <a:buChar char="-"/>
            </a:pPr>
            <a:r>
              <a:rPr lang="en-GB" dirty="0"/>
              <a:t>Reduction in attendance over 7-week course 85% - 61%</a:t>
            </a:r>
          </a:p>
          <a:p>
            <a:pPr lvl="1">
              <a:buFontTx/>
              <a:buChar char="-"/>
            </a:pPr>
            <a:r>
              <a:rPr lang="en-GB" dirty="0"/>
              <a:t>50% completed pre course questionnaire pack</a:t>
            </a:r>
          </a:p>
          <a:p>
            <a:pPr lvl="1">
              <a:buFontTx/>
              <a:buChar char="-"/>
            </a:pPr>
            <a:r>
              <a:rPr lang="en-GB" dirty="0"/>
              <a:t>87% right length (60 mins)</a:t>
            </a:r>
          </a:p>
          <a:p>
            <a:pPr lvl="1">
              <a:buFontTx/>
              <a:buChar char="-"/>
            </a:pPr>
            <a:r>
              <a:rPr lang="en-GB" dirty="0"/>
              <a:t>Content well received suggested sleep management content</a:t>
            </a:r>
          </a:p>
          <a:p>
            <a:pPr lvl="1">
              <a:buFontTx/>
              <a:buChar char="-"/>
            </a:pPr>
            <a:r>
              <a:rPr lang="en-GB" dirty="0"/>
              <a:t>All but 2 would recommend the group to others.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753A1-8235-4436-A592-5B160906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10D8FF-F86A-44C1-92D6-C15F14FA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772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0977736-FF30-4F22-8D1E-D04C130890B8}"/>
              </a:ext>
            </a:extLst>
          </p:cNvPr>
          <p:cNvSpPr/>
          <p:nvPr/>
        </p:nvSpPr>
        <p:spPr>
          <a:xfrm>
            <a:off x="4254509" y="1481473"/>
            <a:ext cx="4507621" cy="627046"/>
          </a:xfrm>
          <a:prstGeom prst="wedgeRoundRectCallout">
            <a:avLst>
              <a:gd name="adj1" fmla="val 40884"/>
              <a:gd name="adj2" fmla="val 7504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85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2AD5C7-096D-47A4-9A3B-4281E0190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51" y="766596"/>
            <a:ext cx="3983438" cy="36103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Positive</a:t>
            </a:r>
          </a:p>
          <a:p>
            <a:pPr marL="311079">
              <a:lnSpc>
                <a:spcPct val="100000"/>
              </a:lnSpc>
              <a:spcBef>
                <a:spcPts val="408"/>
              </a:spcBef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Services mentioned as helpful: </a:t>
            </a:r>
          </a:p>
          <a:p>
            <a:pPr marL="164134" indent="0">
              <a:lnSpc>
                <a:spcPct val="100000"/>
              </a:lnSpc>
              <a:spcBef>
                <a:spcPts val="408"/>
              </a:spcBef>
              <a:buNone/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OT, Healthy futures, employer letter, pacing advice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1079">
              <a:lnSpc>
                <a:spcPct val="100000"/>
              </a:lnSpc>
              <a:spcBef>
                <a:spcPts val="408"/>
              </a:spcBef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“Felt listened too”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1079">
              <a:lnSpc>
                <a:spcPct val="100000"/>
              </a:lnSpc>
              <a:spcBef>
                <a:spcPts val="408"/>
              </a:spcBef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“Good explanations”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1079">
              <a:lnSpc>
                <a:spcPct val="100000"/>
              </a:lnSpc>
              <a:spcBef>
                <a:spcPts val="408"/>
              </a:spcBef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“Appreciated PIFU”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1079">
              <a:lnSpc>
                <a:spcPct val="100000"/>
              </a:lnSpc>
              <a:spcBef>
                <a:spcPts val="408"/>
              </a:spcBef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 Very caring”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1079">
              <a:lnSpc>
                <a:spcPct val="100000"/>
              </a:lnSpc>
              <a:spcBef>
                <a:spcPts val="408"/>
              </a:spcBef>
              <a:spcAft>
                <a:spcPts val="680"/>
              </a:spcAft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“Fantastic service”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893C8-6DBA-43D1-8976-CF17F8C7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02606E-CA5A-4546-8FC6-59235C23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Interview Feedback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07DD200-6694-4C01-8453-E7197CAB314A}"/>
              </a:ext>
            </a:extLst>
          </p:cNvPr>
          <p:cNvSpPr txBox="1">
            <a:spLocks/>
          </p:cNvSpPr>
          <p:nvPr/>
        </p:nvSpPr>
        <p:spPr>
          <a:xfrm>
            <a:off x="324964" y="2925732"/>
            <a:ext cx="3711795" cy="17281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ts val="32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2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88000" algn="l" defTabSz="914400" rtl="0" eaLnBrk="1" latinLnBrk="0" hangingPunct="1">
              <a:lnSpc>
                <a:spcPts val="3200"/>
              </a:lnSpc>
              <a:spcBef>
                <a:spcPts val="2100"/>
              </a:spcBef>
              <a:buFont typeface="Arial" panose="020B0604020202020204" pitchFamily="34" charset="0"/>
              <a:buChar char="–"/>
              <a:defRPr sz="2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16000" algn="l" defTabSz="914400" rtl="0" eaLnBrk="1" latinLnBrk="0" hangingPunct="1">
              <a:lnSpc>
                <a:spcPts val="32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2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52000" algn="l" defTabSz="914400" rtl="0" eaLnBrk="1" latinLnBrk="0" hangingPunct="1">
              <a:lnSpc>
                <a:spcPts val="3200"/>
              </a:lnSpc>
              <a:spcBef>
                <a:spcPts val="2100"/>
              </a:spcBef>
              <a:buFont typeface="Arial" panose="020B0604020202020204" pitchFamily="34" charset="0"/>
              <a:buChar char="–"/>
              <a:defRPr sz="2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16000" algn="l" defTabSz="914400" rtl="0" eaLnBrk="1" latinLnBrk="0" hangingPunct="1">
              <a:lnSpc>
                <a:spcPts val="3200"/>
              </a:lnSpc>
              <a:spcBef>
                <a:spcPts val="2100"/>
              </a:spcBef>
              <a:buFont typeface="Arial" panose="020B0604020202020204" pitchFamily="34" charset="0"/>
              <a:buChar char="»"/>
              <a:defRPr sz="2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905" dirty="0"/>
              <a:t>Neutral</a:t>
            </a:r>
          </a:p>
          <a:p>
            <a:pPr marL="311079">
              <a:lnSpc>
                <a:spcPct val="115000"/>
              </a:lnSpc>
              <a:spcBef>
                <a:spcPts val="408"/>
              </a:spcBef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Appreciates all evolving and no knowledge on long term effects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1079">
              <a:lnSpc>
                <a:spcPct val="115000"/>
              </a:lnSpc>
              <a:spcBef>
                <a:spcPts val="408"/>
              </a:spcBef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Appreciates on a steep learning curve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1079">
              <a:lnSpc>
                <a:spcPct val="115000"/>
              </a:lnSpc>
              <a:spcBef>
                <a:spcPts val="408"/>
              </a:spcBef>
              <a:spcAft>
                <a:spcPts val="680"/>
              </a:spcAft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Appreciates times were difficult at the start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905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86B302-1DD7-4138-920C-339F3B4BD132}"/>
              </a:ext>
            </a:extLst>
          </p:cNvPr>
          <p:cNvGrpSpPr/>
          <p:nvPr/>
        </p:nvGrpSpPr>
        <p:grpSpPr>
          <a:xfrm>
            <a:off x="4261106" y="247314"/>
            <a:ext cx="4572060" cy="1025336"/>
            <a:chOff x="6262938" y="363401"/>
            <a:chExt cx="6719976" cy="150703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913C2283-DD7F-49F7-9841-6C6229342880}"/>
                </a:ext>
              </a:extLst>
            </p:cNvPr>
            <p:cNvSpPr/>
            <p:nvPr/>
          </p:nvSpPr>
          <p:spPr>
            <a:xfrm>
              <a:off x="6287311" y="363401"/>
              <a:ext cx="6625264" cy="1507030"/>
            </a:xfrm>
            <a:prstGeom prst="wedgeRoundRectCallout">
              <a:avLst>
                <a:gd name="adj1" fmla="val 38540"/>
                <a:gd name="adj2" fmla="val 69369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85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B5C9E8-DC38-4A12-AFDD-36773B59476D}"/>
                </a:ext>
              </a:extLst>
            </p:cNvPr>
            <p:cNvSpPr txBox="1"/>
            <p:nvPr/>
          </p:nvSpPr>
          <p:spPr>
            <a:xfrm>
              <a:off x="6262938" y="490191"/>
              <a:ext cx="6719976" cy="1244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25" dirty="0">
                  <a:latin typeface="Calibri" panose="020F0502020204030204" pitchFamily="34" charset="0"/>
                  <a:cs typeface="Calibri" panose="020F0502020204030204" pitchFamily="34" charset="0"/>
                </a:rPr>
                <a:t>“I’m very happy with my treatment received and appreciate everything the team has done. I understand the difficulty of treating a condition that can only be managed and feel as though the team have done an excellent job.”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EF370C6-2CFC-4A9A-8508-B146603BBD15}"/>
              </a:ext>
            </a:extLst>
          </p:cNvPr>
          <p:cNvSpPr txBox="1"/>
          <p:nvPr/>
        </p:nvSpPr>
        <p:spPr>
          <a:xfrm>
            <a:off x="4291869" y="1574159"/>
            <a:ext cx="4162446" cy="742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25" dirty="0">
                <a:latin typeface="Calibri" panose="020F0502020204030204" pitchFamily="34" charset="0"/>
                <a:cs typeface="Calibri" panose="020F0502020204030204" pitchFamily="34" charset="0"/>
              </a:rPr>
              <a:t>“Lovely, kind people. Great coordination between specialists in that they share notes and read notes prior to appointment.”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AF5C7C-286E-4411-8AAE-B6F5C8D6858D}"/>
              </a:ext>
            </a:extLst>
          </p:cNvPr>
          <p:cNvGrpSpPr/>
          <p:nvPr/>
        </p:nvGrpSpPr>
        <p:grpSpPr>
          <a:xfrm>
            <a:off x="4255131" y="2400626"/>
            <a:ext cx="4572060" cy="634355"/>
            <a:chOff x="6251352" y="3391206"/>
            <a:chExt cx="6719976" cy="105792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CA2BFFC5-9FFB-4BE5-8705-E7170C8F5BCF}"/>
                </a:ext>
              </a:extLst>
            </p:cNvPr>
            <p:cNvSpPr/>
            <p:nvPr/>
          </p:nvSpPr>
          <p:spPr>
            <a:xfrm>
              <a:off x="6260134" y="3391206"/>
              <a:ext cx="6625264" cy="1057925"/>
            </a:xfrm>
            <a:prstGeom prst="wedgeRoundRectCallout">
              <a:avLst>
                <a:gd name="adj1" fmla="val 40884"/>
                <a:gd name="adj2" fmla="val 75047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85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6AED92-CA26-49E2-9F6A-84D9CA7F38D7}"/>
                </a:ext>
              </a:extLst>
            </p:cNvPr>
            <p:cNvSpPr txBox="1"/>
            <p:nvPr/>
          </p:nvSpPr>
          <p:spPr>
            <a:xfrm>
              <a:off x="6251352" y="3412097"/>
              <a:ext cx="6719976" cy="9669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25" dirty="0">
                  <a:latin typeface="Calibri" panose="020F0502020204030204" pitchFamily="34" charset="0"/>
                  <a:cs typeface="Calibri" panose="020F0502020204030204" pitchFamily="34" charset="0"/>
                </a:rPr>
                <a:t>“Everyone on the team and service was really helpful and helped me gain a better understanding of what Long Covid is and how to manage my symptoms.”</a:t>
              </a:r>
            </a:p>
          </p:txBody>
        </p:sp>
      </p:grp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0C7444F0-9FB6-4966-B753-687DDAE66929}"/>
              </a:ext>
            </a:extLst>
          </p:cNvPr>
          <p:cNvSpPr txBox="1">
            <a:spLocks/>
          </p:cNvSpPr>
          <p:nvPr/>
        </p:nvSpPr>
        <p:spPr>
          <a:xfrm>
            <a:off x="5508104" y="3220930"/>
            <a:ext cx="4360286" cy="1639608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ts val="32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2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88000" algn="l" defTabSz="914400" rtl="0" eaLnBrk="1" latinLnBrk="0" hangingPunct="1">
              <a:lnSpc>
                <a:spcPts val="3200"/>
              </a:lnSpc>
              <a:spcBef>
                <a:spcPts val="2100"/>
              </a:spcBef>
              <a:buFont typeface="Arial" panose="020B0604020202020204" pitchFamily="34" charset="0"/>
              <a:buChar char="–"/>
              <a:defRPr sz="2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16000" algn="l" defTabSz="914400" rtl="0" eaLnBrk="1" latinLnBrk="0" hangingPunct="1">
              <a:lnSpc>
                <a:spcPts val="32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2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52000" algn="l" defTabSz="914400" rtl="0" eaLnBrk="1" latinLnBrk="0" hangingPunct="1">
              <a:lnSpc>
                <a:spcPts val="3200"/>
              </a:lnSpc>
              <a:spcBef>
                <a:spcPts val="2100"/>
              </a:spcBef>
              <a:buFont typeface="Arial" panose="020B0604020202020204" pitchFamily="34" charset="0"/>
              <a:buChar char="–"/>
              <a:defRPr sz="2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16000" algn="l" defTabSz="914400" rtl="0" eaLnBrk="1" latinLnBrk="0" hangingPunct="1">
              <a:lnSpc>
                <a:spcPts val="3200"/>
              </a:lnSpc>
              <a:spcBef>
                <a:spcPts val="2100"/>
              </a:spcBef>
              <a:buFont typeface="Arial" panose="020B0604020202020204" pitchFamily="34" charset="0"/>
              <a:buChar char="»"/>
              <a:defRPr sz="2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905" dirty="0"/>
              <a:t>Negative</a:t>
            </a:r>
          </a:p>
          <a:p>
            <a:pPr marL="311079">
              <a:lnSpc>
                <a:spcPct val="115000"/>
              </a:lnSpc>
              <a:spcBef>
                <a:spcPts val="408"/>
              </a:spcBef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Referred to service too late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1079">
              <a:lnSpc>
                <a:spcPct val="115000"/>
              </a:lnSpc>
              <a:spcBef>
                <a:spcPts val="408"/>
              </a:spcBef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Wait time for onward referral was 9 months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1079">
              <a:lnSpc>
                <a:spcPct val="115000"/>
              </a:lnSpc>
              <a:spcBef>
                <a:spcPts val="408"/>
              </a:spcBef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to blame everything on anxiety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1079">
              <a:lnSpc>
                <a:spcPct val="115000"/>
              </a:lnSpc>
              <a:spcBef>
                <a:spcPts val="408"/>
              </a:spcBef>
            </a:pPr>
            <a:r>
              <a:rPr lang="en-GB" sz="1225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Would have liked face to face</a:t>
            </a:r>
            <a:endParaRPr lang="en-GB" sz="12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905" dirty="0"/>
          </a:p>
        </p:txBody>
      </p:sp>
    </p:spTree>
    <p:extLst>
      <p:ext uri="{BB962C8B-B14F-4D97-AF65-F5344CB8AC3E}">
        <p14:creationId xmlns:p14="http://schemas.microsoft.com/office/powerpoint/2010/main" val="10016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45F3A4-A9B4-438C-96A3-6A174EC2B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Collect 6-month data set and review findings</a:t>
            </a:r>
          </a:p>
          <a:p>
            <a:r>
              <a:rPr lang="en-GB" dirty="0"/>
              <a:t>Complete healthy futures data review (outcome measures)</a:t>
            </a:r>
          </a:p>
          <a:p>
            <a:r>
              <a:rPr lang="en-GB" dirty="0"/>
              <a:t>Identify outcome measures for employment &amp; dietician evaluation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6B92A-B3A1-4EFD-A57B-8614839E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6DF0EE-EF4E-4F22-B2BE-9CD25351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7603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C436E1-88B5-48EE-9DA3-978FF3C23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 small</a:t>
            </a:r>
          </a:p>
          <a:p>
            <a:r>
              <a:rPr lang="en-GB" dirty="0"/>
              <a:t>Find a well-respected outcome measure, that is sensitive</a:t>
            </a:r>
          </a:p>
          <a:p>
            <a:r>
              <a:rPr lang="en-GB" dirty="0"/>
              <a:t>Get team buy 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B91BC-A2E7-4C30-88C4-AB53663D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6AB67B-EFAD-41A2-AA7F-EF64267C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Reflections</a:t>
            </a:r>
          </a:p>
        </p:txBody>
      </p:sp>
    </p:spTree>
    <p:extLst>
      <p:ext uri="{BB962C8B-B14F-4D97-AF65-F5344CB8AC3E}">
        <p14:creationId xmlns:p14="http://schemas.microsoft.com/office/powerpoint/2010/main" val="7379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F5FBB-8DD7-4EF5-8A72-E36F73D9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3AABDB-6F56-4BC2-A18A-D88A28E4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83518"/>
            <a:ext cx="3989717" cy="4001095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You are vital!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Your diligence,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Your extra 5 minutes,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Ensure our team can start to answer our questions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Helping us to help our future patients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10" name="Content Placeholder 9" descr="Athletic woman thumbs up smiling">
            <a:extLst>
              <a:ext uri="{FF2B5EF4-FFF2-40B4-BE49-F238E27FC236}">
                <a16:creationId xmlns:a16="http://schemas.microsoft.com/office/drawing/2014/main" id="{AC9604CA-3FD5-4D3F-BF84-83B3C7738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7879"/>
            <a:ext cx="1333658" cy="3611562"/>
          </a:xfrm>
        </p:spPr>
      </p:pic>
    </p:spTree>
    <p:extLst>
      <p:ext uri="{BB962C8B-B14F-4D97-AF65-F5344CB8AC3E}">
        <p14:creationId xmlns:p14="http://schemas.microsoft.com/office/powerpoint/2010/main" val="29807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C436E1-88B5-48EE-9DA3-978FF3C23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5" y="699542"/>
            <a:ext cx="8555498" cy="361040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Build it into notes system</a:t>
            </a:r>
          </a:p>
          <a:p>
            <a:r>
              <a:rPr lang="en-GB" dirty="0"/>
              <a:t>Utilise students for data collection and analysis</a:t>
            </a:r>
          </a:p>
          <a:p>
            <a:r>
              <a:rPr lang="en-GB" dirty="0"/>
              <a:t>Write down your objectives</a:t>
            </a:r>
          </a:p>
          <a:p>
            <a:r>
              <a:rPr lang="en-GB" dirty="0"/>
              <a:t>Crunch the data and reflect and share, share, share</a:t>
            </a:r>
          </a:p>
          <a:p>
            <a:r>
              <a:rPr lang="en-GB" dirty="0"/>
              <a:t>Gantt chart your milestones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B91BC-A2E7-4C30-88C4-AB53663D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6AB67B-EFAD-41A2-AA7F-EF64267C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Reflections</a:t>
            </a:r>
          </a:p>
        </p:txBody>
      </p:sp>
    </p:spTree>
    <p:extLst>
      <p:ext uri="{BB962C8B-B14F-4D97-AF65-F5344CB8AC3E}">
        <p14:creationId xmlns:p14="http://schemas.microsoft.com/office/powerpoint/2010/main" val="42708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75435F-3443-4F33-A822-AA2AD6A9F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88" y="760371"/>
            <a:ext cx="8556625" cy="178389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9785F-0C5D-49DF-96F8-AA21FD40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BB5BAC-F19C-44F4-949E-236129D4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Gantt</a:t>
            </a:r>
          </a:p>
        </p:txBody>
      </p:sp>
    </p:spTree>
    <p:extLst>
      <p:ext uri="{BB962C8B-B14F-4D97-AF65-F5344CB8AC3E}">
        <p14:creationId xmlns:p14="http://schemas.microsoft.com/office/powerpoint/2010/main" val="22742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5FD957-4148-438A-A371-C3EE58A4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sz="2400" dirty="0"/>
              <a:t>The Service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What we did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How we did it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Results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Next steps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Reflection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59EA8D-9F98-46A4-87B9-54521A0C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363463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8C98EE-03ED-4D14-B755-1A3D11DD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NHS Bath and North East Somerset, Swindon and Wiltshire CCG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E288E-5BDD-44F6-B13B-7E66FB25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5" y="137594"/>
            <a:ext cx="4536505" cy="46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5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301802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Jane Clarke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BSW Long Covid Pathway Lead</a:t>
            </a:r>
          </a:p>
          <a:p>
            <a:r>
              <a:rPr lang="en-GB" sz="1800" b="1" dirty="0">
                <a:solidFill>
                  <a:schemeClr val="bg1"/>
                </a:solidFill>
                <a:hlinkClick r:id="rId2"/>
              </a:rPr>
              <a:t>bswicb.postcovidpathway@nhs.net</a:t>
            </a:r>
            <a:endParaRPr lang="en-GB" sz="1800" b="1" dirty="0">
              <a:solidFill>
                <a:schemeClr val="bg1"/>
              </a:solidFill>
            </a:endParaRPr>
          </a:p>
          <a:p>
            <a:r>
              <a:rPr lang="en-GB" sz="1800" b="1" dirty="0">
                <a:solidFill>
                  <a:schemeClr val="bg1"/>
                </a:solidFill>
              </a:rPr>
              <a:t>         @janeclarkey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46031-6BD3-435F-8E18-F4882D6AE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864497"/>
            <a:ext cx="432048" cy="3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7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1470"/>
            <a:ext cx="5881454" cy="46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75223E-08D0-4EC7-B2AE-19DBBFF97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-apple-system"/>
              </a:rPr>
              <a:t>Long Covid is the patient's term for Post Covid-19 Syndrome.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-apple-system"/>
              </a:rPr>
              <a:t>Persistent symptoms more than 12 weeks after initial Covid-19 infection.</a:t>
            </a:r>
          </a:p>
          <a:p>
            <a:pPr marL="0" indent="0" algn="l" fontAlgn="base">
              <a:buNone/>
            </a:pPr>
            <a:endParaRPr lang="en-GB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/>
            <a:r>
              <a:rPr lang="en-GB" dirty="0">
                <a:solidFill>
                  <a:srgbClr val="000000"/>
                </a:solidFill>
                <a:latin typeface="-apple-system"/>
              </a:rPr>
              <a:t>64% women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-apple-system"/>
              </a:rPr>
              <a:t>35-65 year olds</a:t>
            </a:r>
          </a:p>
          <a:p>
            <a:pPr algn="l" fontAlgn="base"/>
            <a:r>
              <a:rPr lang="en-GB" dirty="0">
                <a:solidFill>
                  <a:srgbClr val="000000"/>
                </a:solidFill>
                <a:latin typeface="-apple-system"/>
              </a:rPr>
              <a:t>Often no physical co-morbidity</a:t>
            </a:r>
            <a:endParaRPr lang="en-GB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F6144-849F-49B6-87BC-7CB98472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5C798F-2EB3-4782-8620-3786B1E3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Long covid?</a:t>
            </a:r>
          </a:p>
        </p:txBody>
      </p:sp>
    </p:spTree>
    <p:extLst>
      <p:ext uri="{BB962C8B-B14F-4D97-AF65-F5344CB8AC3E}">
        <p14:creationId xmlns:p14="http://schemas.microsoft.com/office/powerpoint/2010/main" val="41126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470"/>
            <a:ext cx="6624736" cy="470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788024" y="3651870"/>
            <a:ext cx="223224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7704" y="1491630"/>
            <a:ext cx="122413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3648" y="3363838"/>
            <a:ext cx="129614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04048" y="3362453"/>
            <a:ext cx="136815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296CC7-79CF-4DAC-8650-8BA686D56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Service spec;</a:t>
            </a:r>
          </a:p>
          <a:p>
            <a:pPr marL="0" indent="0" algn="ctr">
              <a:buNone/>
            </a:pPr>
            <a:r>
              <a:rPr lang="en-US" dirty="0"/>
              <a:t>The aim of the BSW Long Covid Community Rehabilitation Service is to provide </a:t>
            </a:r>
            <a:r>
              <a:rPr lang="en-US" u="sng" dirty="0"/>
              <a:t>assessment, signposting and short-term rehabilitation </a:t>
            </a:r>
            <a:r>
              <a:rPr lang="en-US" dirty="0"/>
              <a:t>to adult patients in BSW who are experiencing new and long-lasting symptoms of the Covid 19 infection which are significantly impacting how they are able to function in day-to-day life.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GB" dirty="0"/>
              <a:t>Shared mission;</a:t>
            </a:r>
          </a:p>
          <a:p>
            <a:pPr marL="0" indent="0" algn="ctr">
              <a:buNone/>
            </a:pPr>
            <a:r>
              <a:rPr lang="en-GB" dirty="0"/>
              <a:t>To enable people to get better or learn to live well with Long Covid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B4A0F-12C8-4949-B75C-8414625A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8C3BB1-465B-4CF0-B437-D8A2B704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agreement</a:t>
            </a:r>
          </a:p>
        </p:txBody>
      </p:sp>
    </p:spTree>
    <p:extLst>
      <p:ext uri="{BB962C8B-B14F-4D97-AF65-F5344CB8AC3E}">
        <p14:creationId xmlns:p14="http://schemas.microsoft.com/office/powerpoint/2010/main" val="40595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Referral Pathway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11560" y="624009"/>
            <a:ext cx="7704856" cy="3692381"/>
            <a:chOff x="1861179" y="1278390"/>
            <a:chExt cx="5303108" cy="2373480"/>
          </a:xfrm>
        </p:grpSpPr>
        <p:sp>
          <p:nvSpPr>
            <p:cNvPr id="20" name="Rounded Rectangle 19"/>
            <p:cNvSpPr/>
            <p:nvPr/>
          </p:nvSpPr>
          <p:spPr>
            <a:xfrm>
              <a:off x="1861179" y="1817316"/>
              <a:ext cx="1118640" cy="832885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62207" tIns="31103" rIns="62207" bIns="31103" rtlCol="0" anchor="ctr"/>
            <a:lstStyle/>
            <a:p>
              <a:pPr algn="ctr" defTabSz="622066"/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GP electronic referral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247742" y="1511482"/>
              <a:ext cx="2177724" cy="300961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62207" tIns="31103" rIns="62207" bIns="31103" rtlCol="0" anchor="ctr"/>
            <a:lstStyle/>
            <a:p>
              <a:pPr algn="ctr" defTabSz="622066"/>
              <a:r>
                <a:rPr lang="en-GB" sz="1200" kern="0" dirty="0">
                  <a:solidFill>
                    <a:prstClr val="white"/>
                  </a:solidFill>
                  <a:latin typeface="Calibri"/>
                </a:rPr>
                <a:t>12 weeks or over since </a:t>
              </a:r>
              <a:r>
                <a:rPr lang="en-GB" sz="1200" kern="0" dirty="0" err="1">
                  <a:solidFill>
                    <a:prstClr val="white"/>
                  </a:solidFill>
                  <a:latin typeface="Calibri"/>
                </a:rPr>
                <a:t>Covid</a:t>
              </a:r>
              <a:r>
                <a:rPr lang="en-GB" sz="1200" kern="0" dirty="0">
                  <a:solidFill>
                    <a:prstClr val="white"/>
                  </a:solidFill>
                  <a:latin typeface="Calibri"/>
                </a:rPr>
                <a:t> symptoms 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240849" y="2233759"/>
              <a:ext cx="2177724" cy="300961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62207" tIns="31103" rIns="62207" bIns="31103" rtlCol="0" anchor="ctr"/>
            <a:lstStyle/>
            <a:p>
              <a:pPr algn="ctr" defTabSz="622066"/>
              <a:r>
                <a:rPr lang="en-GB" sz="1200" kern="0" dirty="0">
                  <a:solidFill>
                    <a:prstClr val="white"/>
                  </a:solidFill>
                  <a:latin typeface="Calibri"/>
                </a:rPr>
                <a:t>Full blood count within 8 weeks of ref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235177" y="3336107"/>
              <a:ext cx="2177724" cy="300961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62207" tIns="31103" rIns="62207" bIns="31103" rtlCol="0" anchor="ctr"/>
            <a:lstStyle/>
            <a:p>
              <a:pPr algn="ctr" defTabSz="622066"/>
              <a:r>
                <a:rPr lang="en-GB" sz="1200" kern="0" dirty="0">
                  <a:solidFill>
                    <a:prstClr val="white"/>
                  </a:solidFill>
                  <a:latin typeface="Calibri"/>
                </a:rPr>
                <a:t>Appropriate referrals made </a:t>
              </a:r>
              <a:r>
                <a:rPr lang="en-GB" sz="1200" kern="0" dirty="0" err="1">
                  <a:solidFill>
                    <a:prstClr val="white"/>
                  </a:solidFill>
                  <a:latin typeface="Calibri"/>
                </a:rPr>
                <a:t>eg</a:t>
              </a:r>
              <a:r>
                <a:rPr lang="en-GB" sz="1200" kern="0" dirty="0">
                  <a:solidFill>
                    <a:prstClr val="white"/>
                  </a:solidFill>
                  <a:latin typeface="Calibri"/>
                </a:rPr>
                <a:t> cardiology, respiratory, psychology.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235177" y="2944161"/>
              <a:ext cx="2177724" cy="300961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62207" tIns="31103" rIns="62207" bIns="31103" rtlCol="0" anchor="ctr"/>
            <a:lstStyle/>
            <a:p>
              <a:pPr algn="ctr" defTabSz="622066"/>
              <a:r>
                <a:rPr lang="en-GB" sz="1200" kern="0" dirty="0">
                  <a:solidFill>
                    <a:prstClr val="white"/>
                  </a:solidFill>
                  <a:latin typeface="Calibri"/>
                </a:rPr>
                <a:t>Aged 16 or older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240848" y="2586401"/>
              <a:ext cx="2177724" cy="300961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62207" tIns="31103" rIns="62207" bIns="31103" rtlCol="0" anchor="ctr"/>
            <a:lstStyle/>
            <a:p>
              <a:pPr algn="ctr" defTabSz="622066"/>
              <a:r>
                <a:rPr lang="en-GB" sz="1200" kern="0" dirty="0">
                  <a:solidFill>
                    <a:prstClr val="white"/>
                  </a:solidFill>
                  <a:latin typeface="Calibri"/>
                </a:rPr>
                <a:t>Chest XR (within 12 weeks) if persistent breathlessness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247742" y="1866308"/>
              <a:ext cx="2177724" cy="300961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62207" tIns="31103" rIns="62207" bIns="31103" rtlCol="0" anchor="ctr"/>
            <a:lstStyle/>
            <a:p>
              <a:pPr algn="ctr" defTabSz="622066"/>
              <a:r>
                <a:rPr lang="en-GB" sz="1200" kern="0" dirty="0">
                  <a:solidFill>
                    <a:prstClr val="white"/>
                  </a:solidFill>
                  <a:latin typeface="Calibri"/>
                </a:rPr>
                <a:t>Symptoms consistent with Covid or positive test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992766" y="2736651"/>
              <a:ext cx="1171521" cy="915219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62207" tIns="31103" rIns="62207" bIns="31103" rtlCol="0" anchor="ctr"/>
            <a:lstStyle/>
            <a:p>
              <a:pPr algn="ctr" defTabSz="622066"/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Screened within 72hours rejected with reason. If under 12 weeks signposted resources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976505" y="1278390"/>
              <a:ext cx="1118640" cy="832885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62207" tIns="31103" rIns="62207" bIns="31103" rtlCol="0" anchor="ctr"/>
            <a:lstStyle/>
            <a:p>
              <a:pPr algn="ctr" defTabSz="622066"/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Screened within 72hours </a:t>
              </a:r>
            </a:p>
            <a:p>
              <a:pPr algn="ctr" defTabSz="622066"/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Accepted for Tel/video/home visit </a:t>
              </a:r>
              <a:r>
                <a:rPr lang="en-GB" sz="1400" kern="0" dirty="0" err="1">
                  <a:solidFill>
                    <a:prstClr val="white"/>
                  </a:solidFill>
                  <a:latin typeface="Calibri"/>
                </a:rPr>
                <a:t>Ax</a:t>
              </a:r>
              <a:endParaRPr lang="en-GB" sz="14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486585" y="2503222"/>
              <a:ext cx="440928" cy="39248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>
            <a:xfrm flipV="1">
              <a:off x="5486585" y="2016789"/>
              <a:ext cx="440928" cy="48643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16" name="Rounded Rectangle 15"/>
          <p:cNvSpPr/>
          <p:nvPr/>
        </p:nvSpPr>
        <p:spPr>
          <a:xfrm>
            <a:off x="611560" y="2801667"/>
            <a:ext cx="1625266" cy="1295705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lIns="62207" tIns="31103" rIns="62207" bIns="31103" rtlCol="0" anchor="ctr"/>
          <a:lstStyle/>
          <a:p>
            <a:pPr algn="ctr" defTabSz="622066"/>
            <a:r>
              <a:rPr lang="en-GB" sz="1400" kern="0" dirty="0">
                <a:solidFill>
                  <a:prstClr val="white"/>
                </a:solidFill>
                <a:latin typeface="Calibri"/>
              </a:rPr>
              <a:t>Secondary Care Referral</a:t>
            </a:r>
          </a:p>
        </p:txBody>
      </p:sp>
    </p:spTree>
    <p:extLst>
      <p:ext uri="{BB962C8B-B14F-4D97-AF65-F5344CB8AC3E}">
        <p14:creationId xmlns:p14="http://schemas.microsoft.com/office/powerpoint/2010/main" val="486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C9625-8CF2-49B8-8D49-F8B0127897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4253" y="4888211"/>
            <a:ext cx="7453301" cy="76944"/>
          </a:xfrm>
        </p:spPr>
        <p:txBody>
          <a:bodyPr wrap="square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GB"/>
              <a:t>NHS Bath and North East Somerset, Swindon and Wiltshire CCG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5B35D623-49B4-4755-8C5B-A62A1CB07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2339752" y="178345"/>
            <a:ext cx="4138313" cy="4560125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F86F9F1-20C3-41C6-ADC4-3666E928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51" y="259346"/>
            <a:ext cx="8555498" cy="307777"/>
          </a:xfrm>
        </p:spPr>
        <p:txBody>
          <a:bodyPr anchor="t">
            <a:normAutofit/>
          </a:bodyPr>
          <a:lstStyle/>
          <a:p>
            <a:r>
              <a:rPr lang="en-GB" dirty="0"/>
              <a:t>A personalised cake!</a:t>
            </a:r>
          </a:p>
        </p:txBody>
      </p:sp>
    </p:spTree>
    <p:extLst>
      <p:ext uri="{BB962C8B-B14F-4D97-AF65-F5344CB8AC3E}">
        <p14:creationId xmlns:p14="http://schemas.microsoft.com/office/powerpoint/2010/main" val="681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5" y="843558"/>
            <a:ext cx="8411482" cy="382051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4253" y="4902038"/>
            <a:ext cx="7453301" cy="76944"/>
          </a:xfrm>
        </p:spPr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BSW Virtual MDT</a:t>
            </a:r>
          </a:p>
        </p:txBody>
      </p:sp>
    </p:spTree>
    <p:extLst>
      <p:ext uri="{BB962C8B-B14F-4D97-AF65-F5344CB8AC3E}">
        <p14:creationId xmlns:p14="http://schemas.microsoft.com/office/powerpoint/2010/main" val="63771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NHS Bath and North East Somerset, Swindon and Wiltshire ICS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220" y="259346"/>
            <a:ext cx="8555498" cy="307777"/>
          </a:xfrm>
        </p:spPr>
        <p:txBody>
          <a:bodyPr/>
          <a:lstStyle/>
          <a:p>
            <a:r>
              <a:rPr lang="en-GB" dirty="0"/>
              <a:t>Service development audit plan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03648" y="2080884"/>
            <a:ext cx="5585276" cy="2607173"/>
            <a:chOff x="1790951" y="609460"/>
            <a:chExt cx="4307571" cy="2058751"/>
          </a:xfrm>
        </p:grpSpPr>
        <p:sp>
          <p:nvSpPr>
            <p:cNvPr id="16" name="Rounded Rectangle 15"/>
            <p:cNvSpPr/>
            <p:nvPr/>
          </p:nvSpPr>
          <p:spPr>
            <a:xfrm>
              <a:off x="1790951" y="609460"/>
              <a:ext cx="1317974" cy="966243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/>
                </a:rPr>
                <a:t>Healthy Futures (virtual group)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336407" y="609460"/>
              <a:ext cx="1268042" cy="981105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Respiratory Physiotherapy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31931" y="609460"/>
              <a:ext cx="1266591" cy="960557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 satisfaction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12758" y="1730165"/>
              <a:ext cx="1268043" cy="91553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Employment advisor role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21619" y="1745594"/>
              <a:ext cx="1268043" cy="92261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Mental health support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30479" y="1707654"/>
              <a:ext cx="1268043" cy="96055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Dietician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11560" y="680830"/>
            <a:ext cx="7776864" cy="1314856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identify the prognosis and/or recovery of people with Long Covid. 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identify if there are any characteristics of non-responders to help us better understand the factors that may influence the long-term disability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identify any “at risk” groups that are not well represented in the patient population.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HS BSWCCG Widescreen">
  <a:themeElements>
    <a:clrScheme name="NHS BSWCCG">
      <a:dk1>
        <a:sysClr val="windowText" lastClr="000000"/>
      </a:dk1>
      <a:lt1>
        <a:sysClr val="window" lastClr="FFFFFF"/>
      </a:lt1>
      <a:dk2>
        <a:srgbClr val="005EB8"/>
      </a:dk2>
      <a:lt2>
        <a:srgbClr val="E8EDEE"/>
      </a:lt2>
      <a:accent1>
        <a:srgbClr val="009639"/>
      </a:accent1>
      <a:accent2>
        <a:srgbClr val="78BE20"/>
      </a:accent2>
      <a:accent3>
        <a:srgbClr val="41B6E6"/>
      </a:accent3>
      <a:accent4>
        <a:srgbClr val="003087"/>
      </a:accent4>
      <a:accent5>
        <a:srgbClr val="573894"/>
      </a:accent5>
      <a:accent6>
        <a:srgbClr val="AE2573"/>
      </a:accent6>
      <a:hlink>
        <a:srgbClr val="000000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&amp;C_ppt-template_ART 05 07 16 PJ">
  <a:themeElements>
    <a:clrScheme name="Custom 19">
      <a:dk1>
        <a:srgbClr val="323231"/>
      </a:dk1>
      <a:lt1>
        <a:srgbClr val="FFFFFF"/>
      </a:lt1>
      <a:dk2>
        <a:srgbClr val="313231"/>
      </a:dk2>
      <a:lt2>
        <a:srgbClr val="FFFFFF"/>
      </a:lt2>
      <a:accent1>
        <a:srgbClr val="15BEF0"/>
      </a:accent1>
      <a:accent2>
        <a:srgbClr val="B0BDC5"/>
      </a:accent2>
      <a:accent3>
        <a:srgbClr val="A3B2BC"/>
      </a:accent3>
      <a:accent4>
        <a:srgbClr val="15BEF0"/>
      </a:accent4>
      <a:accent5>
        <a:srgbClr val="15BEF0"/>
      </a:accent5>
      <a:accent6>
        <a:srgbClr val="15BEF0"/>
      </a:accent6>
      <a:hlink>
        <a:srgbClr val="15BEF0"/>
      </a:hlink>
      <a:folHlink>
        <a:srgbClr val="15BE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NHS BSWCCG Widescreen">
  <a:themeElements>
    <a:clrScheme name="NHS BSWCCG">
      <a:dk1>
        <a:sysClr val="windowText" lastClr="000000"/>
      </a:dk1>
      <a:lt1>
        <a:sysClr val="window" lastClr="FFFFFF"/>
      </a:lt1>
      <a:dk2>
        <a:srgbClr val="005EB8"/>
      </a:dk2>
      <a:lt2>
        <a:srgbClr val="E8EDEE"/>
      </a:lt2>
      <a:accent1>
        <a:srgbClr val="009639"/>
      </a:accent1>
      <a:accent2>
        <a:srgbClr val="78BE20"/>
      </a:accent2>
      <a:accent3>
        <a:srgbClr val="41B6E6"/>
      </a:accent3>
      <a:accent4>
        <a:srgbClr val="003087"/>
      </a:accent4>
      <a:accent5>
        <a:srgbClr val="573894"/>
      </a:accent5>
      <a:accent6>
        <a:srgbClr val="AE2573"/>
      </a:accent6>
      <a:hlink>
        <a:srgbClr val="000000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1199</Words>
  <Application>Microsoft Office PowerPoint</Application>
  <PresentationFormat>On-screen Show (16:9)</PresentationFormat>
  <Paragraphs>171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-apple-system</vt:lpstr>
      <vt:lpstr>Arial</vt:lpstr>
      <vt:lpstr>Calibri</vt:lpstr>
      <vt:lpstr>NHS BSWCCG Widescreen</vt:lpstr>
      <vt:lpstr>WH&amp;C_ppt-template_ART 05 07 16 PJ</vt:lpstr>
      <vt:lpstr>1_NHS BSWCCG Widescreen</vt:lpstr>
      <vt:lpstr>BSW Long Covid Assessment and Rehabilitation Clinic Our service development journey</vt:lpstr>
      <vt:lpstr>Aims</vt:lpstr>
      <vt:lpstr>What is Long covid?</vt:lpstr>
      <vt:lpstr>PowerPoint Presentation</vt:lpstr>
      <vt:lpstr>Shared agreement</vt:lpstr>
      <vt:lpstr>Referral Pathway</vt:lpstr>
      <vt:lpstr>A personalised cake!</vt:lpstr>
      <vt:lpstr>BSW Virtual MDT</vt:lpstr>
      <vt:lpstr>Service development audit plan </vt:lpstr>
      <vt:lpstr>Service development - How</vt:lpstr>
      <vt:lpstr>Service development - Resources</vt:lpstr>
      <vt:lpstr>Results</vt:lpstr>
      <vt:lpstr>Results</vt:lpstr>
      <vt:lpstr>Patient Interview Feedback</vt:lpstr>
      <vt:lpstr>Next steps</vt:lpstr>
      <vt:lpstr>Reflections</vt:lpstr>
      <vt:lpstr> You are vital!  Your diligence,   Your extra 5 minutes,   Ensure our team can start to answer our questions  Helping us to help our future patients  </vt:lpstr>
      <vt:lpstr>Reflections</vt:lpstr>
      <vt:lpstr>Gantt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timroe</dc:creator>
  <cp:lastModifiedBy>Mindy Dalloway</cp:lastModifiedBy>
  <cp:revision>97</cp:revision>
  <dcterms:created xsi:type="dcterms:W3CDTF">2015-04-08T11:09:48Z</dcterms:created>
  <dcterms:modified xsi:type="dcterms:W3CDTF">2022-12-05T16:26:14Z</dcterms:modified>
</cp:coreProperties>
</file>