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4" r:id="rId2"/>
    <p:sldId id="295" r:id="rId3"/>
    <p:sldId id="297" r:id="rId4"/>
    <p:sldId id="260" r:id="rId5"/>
    <p:sldId id="272" r:id="rId6"/>
    <p:sldId id="29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71279" autoAdjust="0"/>
  </p:normalViewPr>
  <p:slideViewPr>
    <p:cSldViewPr snapToGrid="0">
      <p:cViewPr varScale="1">
        <p:scale>
          <a:sx n="82" d="100"/>
          <a:sy n="82" d="100"/>
        </p:scale>
        <p:origin x="16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348F5C-D87C-4462-B01D-70FBE792AA36}" type="doc">
      <dgm:prSet loTypeId="urn:microsoft.com/office/officeart/2005/8/layout/radial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EA24C1A9-2D26-4BAB-9C44-D956B0E653C8}">
      <dgm:prSet phldrT="[Text]"/>
      <dgm:spPr/>
      <dgm:t>
        <a:bodyPr/>
        <a:lstStyle/>
        <a:p>
          <a:r>
            <a:rPr lang="en-GB" dirty="0" smtClean="0"/>
            <a:t>Safe, quality patient care</a:t>
          </a:r>
          <a:endParaRPr lang="en-GB" dirty="0"/>
        </a:p>
      </dgm:t>
    </dgm:pt>
    <dgm:pt modelId="{98A15DF8-6671-4E77-9A34-9C217F963850}" type="parTrans" cxnId="{C8AB63F1-5793-474F-93E5-780A65A9A4D4}">
      <dgm:prSet/>
      <dgm:spPr/>
      <dgm:t>
        <a:bodyPr/>
        <a:lstStyle/>
        <a:p>
          <a:endParaRPr lang="en-GB"/>
        </a:p>
      </dgm:t>
    </dgm:pt>
    <dgm:pt modelId="{24A54D0D-E956-4796-A134-5B6B9059CD62}" type="sibTrans" cxnId="{C8AB63F1-5793-474F-93E5-780A65A9A4D4}">
      <dgm:prSet/>
      <dgm:spPr/>
      <dgm:t>
        <a:bodyPr/>
        <a:lstStyle/>
        <a:p>
          <a:endParaRPr lang="en-GB"/>
        </a:p>
      </dgm:t>
    </dgm:pt>
    <dgm:pt modelId="{EBE2EDF8-1887-44BF-9387-DE9A420B1F01}">
      <dgm:prSet phldrT="[Text]"/>
      <dgm:spPr/>
      <dgm:t>
        <a:bodyPr/>
        <a:lstStyle/>
        <a:p>
          <a:r>
            <a:rPr lang="en-GB" dirty="0" smtClean="0"/>
            <a:t>Patient need</a:t>
          </a:r>
          <a:endParaRPr lang="en-GB" dirty="0"/>
        </a:p>
      </dgm:t>
    </dgm:pt>
    <dgm:pt modelId="{9F068C8C-DF81-4393-B89B-3893218A68C3}" type="parTrans" cxnId="{97FF732D-B020-4910-9F13-E70C2B12C8DE}">
      <dgm:prSet/>
      <dgm:spPr/>
      <dgm:t>
        <a:bodyPr/>
        <a:lstStyle/>
        <a:p>
          <a:endParaRPr lang="en-GB"/>
        </a:p>
      </dgm:t>
    </dgm:pt>
    <dgm:pt modelId="{A3BD9B26-1834-4F5D-A53A-465C12450E75}" type="sibTrans" cxnId="{97FF732D-B020-4910-9F13-E70C2B12C8DE}">
      <dgm:prSet/>
      <dgm:spPr/>
      <dgm:t>
        <a:bodyPr/>
        <a:lstStyle/>
        <a:p>
          <a:endParaRPr lang="en-GB"/>
        </a:p>
      </dgm:t>
    </dgm:pt>
    <dgm:pt modelId="{0648C0C0-18CA-4838-AD00-5C4B906189B8}">
      <dgm:prSet phldrT="[Text]"/>
      <dgm:spPr/>
      <dgm:t>
        <a:bodyPr/>
        <a:lstStyle/>
        <a:p>
          <a:r>
            <a:rPr lang="en-GB" dirty="0" smtClean="0"/>
            <a:t>Affordability</a:t>
          </a:r>
          <a:endParaRPr lang="en-GB" dirty="0"/>
        </a:p>
      </dgm:t>
    </dgm:pt>
    <dgm:pt modelId="{D2D0D5EF-AC0E-4DED-82CC-655ED922DC04}" type="parTrans" cxnId="{57060227-5171-41F0-A72E-3F9398050683}">
      <dgm:prSet/>
      <dgm:spPr/>
      <dgm:t>
        <a:bodyPr/>
        <a:lstStyle/>
        <a:p>
          <a:endParaRPr lang="en-GB"/>
        </a:p>
      </dgm:t>
    </dgm:pt>
    <dgm:pt modelId="{3EEA2F2C-C714-4E05-9B69-201A787DAD22}" type="sibTrans" cxnId="{57060227-5171-41F0-A72E-3F9398050683}">
      <dgm:prSet/>
      <dgm:spPr/>
      <dgm:t>
        <a:bodyPr/>
        <a:lstStyle/>
        <a:p>
          <a:endParaRPr lang="en-GB"/>
        </a:p>
      </dgm:t>
    </dgm:pt>
    <dgm:pt modelId="{12BCAB31-14E2-4C6E-9E8F-0D7090CC4CF7}">
      <dgm:prSet phldrT="[Text]"/>
      <dgm:spPr/>
      <dgm:t>
        <a:bodyPr/>
        <a:lstStyle/>
        <a:p>
          <a:r>
            <a:rPr lang="en-GB" dirty="0" smtClean="0"/>
            <a:t>Service delivery models</a:t>
          </a:r>
          <a:endParaRPr lang="en-GB" dirty="0"/>
        </a:p>
      </dgm:t>
    </dgm:pt>
    <dgm:pt modelId="{905AE89B-0DAC-4D01-8F48-691C129E2318}" type="parTrans" cxnId="{C226419B-04FC-4D37-981E-7282252AEE35}">
      <dgm:prSet/>
      <dgm:spPr/>
      <dgm:t>
        <a:bodyPr/>
        <a:lstStyle/>
        <a:p>
          <a:endParaRPr lang="en-GB"/>
        </a:p>
      </dgm:t>
    </dgm:pt>
    <dgm:pt modelId="{D2338248-5757-4B2C-806B-F6D6D2732279}" type="sibTrans" cxnId="{C226419B-04FC-4D37-981E-7282252AEE35}">
      <dgm:prSet/>
      <dgm:spPr/>
      <dgm:t>
        <a:bodyPr/>
        <a:lstStyle/>
        <a:p>
          <a:endParaRPr lang="en-GB"/>
        </a:p>
      </dgm:t>
    </dgm:pt>
    <dgm:pt modelId="{5008866A-4FB7-4403-A636-582B5FC0E21E}">
      <dgm:prSet phldrT="[Text]"/>
      <dgm:spPr/>
      <dgm:t>
        <a:bodyPr/>
        <a:lstStyle/>
        <a:p>
          <a:r>
            <a:rPr lang="en-GB" dirty="0" smtClean="0"/>
            <a:t>Technology</a:t>
          </a:r>
          <a:endParaRPr lang="en-GB" dirty="0"/>
        </a:p>
      </dgm:t>
    </dgm:pt>
    <dgm:pt modelId="{4F4862B2-602F-420A-92AA-99D4251E3884}" type="parTrans" cxnId="{21249FE5-C0EA-4983-9A82-10C0C387E710}">
      <dgm:prSet/>
      <dgm:spPr/>
      <dgm:t>
        <a:bodyPr/>
        <a:lstStyle/>
        <a:p>
          <a:endParaRPr lang="en-GB"/>
        </a:p>
      </dgm:t>
    </dgm:pt>
    <dgm:pt modelId="{03AF67A6-DAEE-41E6-9E38-BA317505C1D3}" type="sibTrans" cxnId="{21249FE5-C0EA-4983-9A82-10C0C387E710}">
      <dgm:prSet/>
      <dgm:spPr/>
      <dgm:t>
        <a:bodyPr/>
        <a:lstStyle/>
        <a:p>
          <a:endParaRPr lang="en-GB"/>
        </a:p>
      </dgm:t>
    </dgm:pt>
    <dgm:pt modelId="{AC76B8D0-4429-46B8-9876-4A8C993454C5}">
      <dgm:prSet/>
      <dgm:spPr/>
      <dgm:t>
        <a:bodyPr/>
        <a:lstStyle/>
        <a:p>
          <a:endParaRPr lang="en-GB"/>
        </a:p>
      </dgm:t>
    </dgm:pt>
    <dgm:pt modelId="{FDBE5986-CA80-41AE-8C80-195EC00CABA5}" type="parTrans" cxnId="{95C207F9-FF0D-487A-8AD9-E316B024B93E}">
      <dgm:prSet/>
      <dgm:spPr/>
      <dgm:t>
        <a:bodyPr/>
        <a:lstStyle/>
        <a:p>
          <a:endParaRPr lang="en-GB"/>
        </a:p>
      </dgm:t>
    </dgm:pt>
    <dgm:pt modelId="{76CFD927-F7D2-4924-B348-702B481BCC40}" type="sibTrans" cxnId="{95C207F9-FF0D-487A-8AD9-E316B024B93E}">
      <dgm:prSet/>
      <dgm:spPr/>
      <dgm:t>
        <a:bodyPr/>
        <a:lstStyle/>
        <a:p>
          <a:endParaRPr lang="en-GB"/>
        </a:p>
      </dgm:t>
    </dgm:pt>
    <dgm:pt modelId="{A3B9003F-D2AA-4B7C-9028-B18F8648763E}">
      <dgm:prSet/>
      <dgm:spPr/>
      <dgm:t>
        <a:bodyPr/>
        <a:lstStyle/>
        <a:p>
          <a:endParaRPr lang="en-GB"/>
        </a:p>
      </dgm:t>
    </dgm:pt>
    <dgm:pt modelId="{185553E0-FF42-4FDB-B1B4-E55E034C5657}" type="parTrans" cxnId="{E2E45C33-9C1E-4304-BBB4-2B908B0CBEB5}">
      <dgm:prSet/>
      <dgm:spPr/>
      <dgm:t>
        <a:bodyPr/>
        <a:lstStyle/>
        <a:p>
          <a:endParaRPr lang="en-GB"/>
        </a:p>
      </dgm:t>
    </dgm:pt>
    <dgm:pt modelId="{555719B6-EAF5-41F2-81FF-B7FED5D76544}" type="sibTrans" cxnId="{E2E45C33-9C1E-4304-BBB4-2B908B0CBEB5}">
      <dgm:prSet/>
      <dgm:spPr/>
      <dgm:t>
        <a:bodyPr/>
        <a:lstStyle/>
        <a:p>
          <a:endParaRPr lang="en-GB"/>
        </a:p>
      </dgm:t>
    </dgm:pt>
    <dgm:pt modelId="{31D1C181-2D19-4CF5-BD4A-8189A7CB371B}">
      <dgm:prSet/>
      <dgm:spPr/>
      <dgm:t>
        <a:bodyPr/>
        <a:lstStyle/>
        <a:p>
          <a:endParaRPr lang="en-GB"/>
        </a:p>
      </dgm:t>
    </dgm:pt>
    <dgm:pt modelId="{B1397AEC-FEF3-4457-8850-1A2B82E9C73D}" type="parTrans" cxnId="{701BC226-C420-4C01-8DAB-F7B1F4CDDB4E}">
      <dgm:prSet/>
      <dgm:spPr/>
      <dgm:t>
        <a:bodyPr/>
        <a:lstStyle/>
        <a:p>
          <a:endParaRPr lang="en-GB"/>
        </a:p>
      </dgm:t>
    </dgm:pt>
    <dgm:pt modelId="{A80C2819-5959-4E72-951E-5E844E934B12}" type="sibTrans" cxnId="{701BC226-C420-4C01-8DAB-F7B1F4CDDB4E}">
      <dgm:prSet/>
      <dgm:spPr/>
      <dgm:t>
        <a:bodyPr/>
        <a:lstStyle/>
        <a:p>
          <a:endParaRPr lang="en-GB"/>
        </a:p>
      </dgm:t>
    </dgm:pt>
    <dgm:pt modelId="{C487FF65-E1D2-4F3F-91DE-A1448B73EB1E}" type="pres">
      <dgm:prSet presAssocID="{48348F5C-D87C-4462-B01D-70FBE792AA3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03955DA-C84D-404D-8F0C-CCDA0F1C9916}" type="pres">
      <dgm:prSet presAssocID="{EA24C1A9-2D26-4BAB-9C44-D956B0E653C8}" presName="centerShape" presStyleLbl="node0" presStyleIdx="0" presStyleCnt="1" custScaleX="131193" custScaleY="110109"/>
      <dgm:spPr/>
      <dgm:t>
        <a:bodyPr/>
        <a:lstStyle/>
        <a:p>
          <a:endParaRPr lang="en-GB"/>
        </a:p>
      </dgm:t>
    </dgm:pt>
    <dgm:pt modelId="{624852FA-6209-4AF6-9A8E-BB84246DB3F4}" type="pres">
      <dgm:prSet presAssocID="{EBE2EDF8-1887-44BF-9387-DE9A420B1F01}" presName="node" presStyleLbl="node1" presStyleIdx="0" presStyleCnt="4" custRadScaleRad="134242" custRadScaleInc="-104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6C1D517-1032-4D69-BCCE-71688B086B62}" type="pres">
      <dgm:prSet presAssocID="{EBE2EDF8-1887-44BF-9387-DE9A420B1F01}" presName="dummy" presStyleCnt="0"/>
      <dgm:spPr/>
    </dgm:pt>
    <dgm:pt modelId="{465B1672-385C-4118-8B5B-F34D23F3D3C7}" type="pres">
      <dgm:prSet presAssocID="{A3BD9B26-1834-4F5D-A53A-465C12450E75}" presName="sibTrans" presStyleLbl="sibTrans2D1" presStyleIdx="0" presStyleCnt="4"/>
      <dgm:spPr/>
      <dgm:t>
        <a:bodyPr/>
        <a:lstStyle/>
        <a:p>
          <a:endParaRPr lang="en-GB"/>
        </a:p>
      </dgm:t>
    </dgm:pt>
    <dgm:pt modelId="{3E17DDDF-5DCB-4EB9-B35D-72C29386C362}" type="pres">
      <dgm:prSet presAssocID="{0648C0C0-18CA-4838-AD00-5C4B906189B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1FB8CAF-D566-4036-A1A4-25225A38AB66}" type="pres">
      <dgm:prSet presAssocID="{0648C0C0-18CA-4838-AD00-5C4B906189B8}" presName="dummy" presStyleCnt="0"/>
      <dgm:spPr/>
    </dgm:pt>
    <dgm:pt modelId="{9A56631C-0DB5-42A0-8F29-6CCEEE16AC8D}" type="pres">
      <dgm:prSet presAssocID="{3EEA2F2C-C714-4E05-9B69-201A787DAD22}" presName="sibTrans" presStyleLbl="sibTrans2D1" presStyleIdx="1" presStyleCnt="4"/>
      <dgm:spPr/>
      <dgm:t>
        <a:bodyPr/>
        <a:lstStyle/>
        <a:p>
          <a:endParaRPr lang="en-GB"/>
        </a:p>
      </dgm:t>
    </dgm:pt>
    <dgm:pt modelId="{31D4CABD-4FC3-4CAF-969D-07C8CD0CD650}" type="pres">
      <dgm:prSet presAssocID="{12BCAB31-14E2-4C6E-9E8F-0D7090CC4CF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2492D8-FE0B-4029-AAB9-13205B05F70A}" type="pres">
      <dgm:prSet presAssocID="{12BCAB31-14E2-4C6E-9E8F-0D7090CC4CF7}" presName="dummy" presStyleCnt="0"/>
      <dgm:spPr/>
    </dgm:pt>
    <dgm:pt modelId="{9C5C481C-628E-4398-BFDF-070566C26FC7}" type="pres">
      <dgm:prSet presAssocID="{D2338248-5757-4B2C-806B-F6D6D2732279}" presName="sibTrans" presStyleLbl="sibTrans2D1" presStyleIdx="2" presStyleCnt="4"/>
      <dgm:spPr/>
      <dgm:t>
        <a:bodyPr/>
        <a:lstStyle/>
        <a:p>
          <a:endParaRPr lang="en-GB"/>
        </a:p>
      </dgm:t>
    </dgm:pt>
    <dgm:pt modelId="{F69E2E16-9C80-41B0-AC15-18C8A9FA85BF}" type="pres">
      <dgm:prSet presAssocID="{5008866A-4FB7-4403-A636-582B5FC0E21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C0F523-F3B1-4E3F-A13A-AE9E2B73F90B}" type="pres">
      <dgm:prSet presAssocID="{5008866A-4FB7-4403-A636-582B5FC0E21E}" presName="dummy" presStyleCnt="0"/>
      <dgm:spPr/>
    </dgm:pt>
    <dgm:pt modelId="{0F838D13-5D40-472D-B0F6-77F521490C93}" type="pres">
      <dgm:prSet presAssocID="{03AF67A6-DAEE-41E6-9E38-BA317505C1D3}" presName="sibTrans" presStyleLbl="sibTrans2D1" presStyleIdx="3" presStyleCnt="4"/>
      <dgm:spPr/>
      <dgm:t>
        <a:bodyPr/>
        <a:lstStyle/>
        <a:p>
          <a:endParaRPr lang="en-GB"/>
        </a:p>
      </dgm:t>
    </dgm:pt>
  </dgm:ptLst>
  <dgm:cxnLst>
    <dgm:cxn modelId="{C226419B-04FC-4D37-981E-7282252AEE35}" srcId="{EA24C1A9-2D26-4BAB-9C44-D956B0E653C8}" destId="{12BCAB31-14E2-4C6E-9E8F-0D7090CC4CF7}" srcOrd="2" destOrd="0" parTransId="{905AE89B-0DAC-4D01-8F48-691C129E2318}" sibTransId="{D2338248-5757-4B2C-806B-F6D6D2732279}"/>
    <dgm:cxn modelId="{E2E45C33-9C1E-4304-BBB4-2B908B0CBEB5}" srcId="{48348F5C-D87C-4462-B01D-70FBE792AA36}" destId="{A3B9003F-D2AA-4B7C-9028-B18F8648763E}" srcOrd="2" destOrd="0" parTransId="{185553E0-FF42-4FDB-B1B4-E55E034C5657}" sibTransId="{555719B6-EAF5-41F2-81FF-B7FED5D76544}"/>
    <dgm:cxn modelId="{0DF8036F-74EA-47EA-8CB3-9545C74EBB55}" type="presOf" srcId="{5008866A-4FB7-4403-A636-582B5FC0E21E}" destId="{F69E2E16-9C80-41B0-AC15-18C8A9FA85BF}" srcOrd="0" destOrd="0" presId="urn:microsoft.com/office/officeart/2005/8/layout/radial6"/>
    <dgm:cxn modelId="{21249FE5-C0EA-4983-9A82-10C0C387E710}" srcId="{EA24C1A9-2D26-4BAB-9C44-D956B0E653C8}" destId="{5008866A-4FB7-4403-A636-582B5FC0E21E}" srcOrd="3" destOrd="0" parTransId="{4F4862B2-602F-420A-92AA-99D4251E3884}" sibTransId="{03AF67A6-DAEE-41E6-9E38-BA317505C1D3}"/>
    <dgm:cxn modelId="{57060227-5171-41F0-A72E-3F9398050683}" srcId="{EA24C1A9-2D26-4BAB-9C44-D956B0E653C8}" destId="{0648C0C0-18CA-4838-AD00-5C4B906189B8}" srcOrd="1" destOrd="0" parTransId="{D2D0D5EF-AC0E-4DED-82CC-655ED922DC04}" sibTransId="{3EEA2F2C-C714-4E05-9B69-201A787DAD22}"/>
    <dgm:cxn modelId="{D5CD2F54-49C2-431E-BFDF-3A65DCA8881D}" type="presOf" srcId="{EBE2EDF8-1887-44BF-9387-DE9A420B1F01}" destId="{624852FA-6209-4AF6-9A8E-BB84246DB3F4}" srcOrd="0" destOrd="0" presId="urn:microsoft.com/office/officeart/2005/8/layout/radial6"/>
    <dgm:cxn modelId="{B4570A04-C696-40AC-BFA6-D617559E8639}" type="presOf" srcId="{A3BD9B26-1834-4F5D-A53A-465C12450E75}" destId="{465B1672-385C-4118-8B5B-F34D23F3D3C7}" srcOrd="0" destOrd="0" presId="urn:microsoft.com/office/officeart/2005/8/layout/radial6"/>
    <dgm:cxn modelId="{97FF732D-B020-4910-9F13-E70C2B12C8DE}" srcId="{EA24C1A9-2D26-4BAB-9C44-D956B0E653C8}" destId="{EBE2EDF8-1887-44BF-9387-DE9A420B1F01}" srcOrd="0" destOrd="0" parTransId="{9F068C8C-DF81-4393-B89B-3893218A68C3}" sibTransId="{A3BD9B26-1834-4F5D-A53A-465C12450E75}"/>
    <dgm:cxn modelId="{1C707F86-99FE-432C-B60F-1122A7D4FFE5}" type="presOf" srcId="{12BCAB31-14E2-4C6E-9E8F-0D7090CC4CF7}" destId="{31D4CABD-4FC3-4CAF-969D-07C8CD0CD650}" srcOrd="0" destOrd="0" presId="urn:microsoft.com/office/officeart/2005/8/layout/radial6"/>
    <dgm:cxn modelId="{D4C4D91F-3E37-4772-B42B-81C9DD22EB58}" type="presOf" srcId="{48348F5C-D87C-4462-B01D-70FBE792AA36}" destId="{C487FF65-E1D2-4F3F-91DE-A1448B73EB1E}" srcOrd="0" destOrd="0" presId="urn:microsoft.com/office/officeart/2005/8/layout/radial6"/>
    <dgm:cxn modelId="{701BC226-C420-4C01-8DAB-F7B1F4CDDB4E}" srcId="{48348F5C-D87C-4462-B01D-70FBE792AA36}" destId="{31D1C181-2D19-4CF5-BD4A-8189A7CB371B}" srcOrd="3" destOrd="0" parTransId="{B1397AEC-FEF3-4457-8850-1A2B82E9C73D}" sibTransId="{A80C2819-5959-4E72-951E-5E844E934B12}"/>
    <dgm:cxn modelId="{BD3B3BAB-8759-40B8-A343-8DC9962D56A9}" type="presOf" srcId="{D2338248-5757-4B2C-806B-F6D6D2732279}" destId="{9C5C481C-628E-4398-BFDF-070566C26FC7}" srcOrd="0" destOrd="0" presId="urn:microsoft.com/office/officeart/2005/8/layout/radial6"/>
    <dgm:cxn modelId="{C31C40E5-5090-4637-9372-0D37232D1294}" type="presOf" srcId="{EA24C1A9-2D26-4BAB-9C44-D956B0E653C8}" destId="{C03955DA-C84D-404D-8F0C-CCDA0F1C9916}" srcOrd="0" destOrd="0" presId="urn:microsoft.com/office/officeart/2005/8/layout/radial6"/>
    <dgm:cxn modelId="{C8AB63F1-5793-474F-93E5-780A65A9A4D4}" srcId="{48348F5C-D87C-4462-B01D-70FBE792AA36}" destId="{EA24C1A9-2D26-4BAB-9C44-D956B0E653C8}" srcOrd="0" destOrd="0" parTransId="{98A15DF8-6671-4E77-9A34-9C217F963850}" sibTransId="{24A54D0D-E956-4796-A134-5B6B9059CD62}"/>
    <dgm:cxn modelId="{50E2136B-242E-4450-8A82-D1C11718F016}" type="presOf" srcId="{03AF67A6-DAEE-41E6-9E38-BA317505C1D3}" destId="{0F838D13-5D40-472D-B0F6-77F521490C93}" srcOrd="0" destOrd="0" presId="urn:microsoft.com/office/officeart/2005/8/layout/radial6"/>
    <dgm:cxn modelId="{95C207F9-FF0D-487A-8AD9-E316B024B93E}" srcId="{48348F5C-D87C-4462-B01D-70FBE792AA36}" destId="{AC76B8D0-4429-46B8-9876-4A8C993454C5}" srcOrd="1" destOrd="0" parTransId="{FDBE5986-CA80-41AE-8C80-195EC00CABA5}" sibTransId="{76CFD927-F7D2-4924-B348-702B481BCC40}"/>
    <dgm:cxn modelId="{136A4AD9-FF84-4F41-9E44-E4FC51BF7C4F}" type="presOf" srcId="{0648C0C0-18CA-4838-AD00-5C4B906189B8}" destId="{3E17DDDF-5DCB-4EB9-B35D-72C29386C362}" srcOrd="0" destOrd="0" presId="urn:microsoft.com/office/officeart/2005/8/layout/radial6"/>
    <dgm:cxn modelId="{01D594DF-6D63-4858-AC58-D76298287856}" type="presOf" srcId="{3EEA2F2C-C714-4E05-9B69-201A787DAD22}" destId="{9A56631C-0DB5-42A0-8F29-6CCEEE16AC8D}" srcOrd="0" destOrd="0" presId="urn:microsoft.com/office/officeart/2005/8/layout/radial6"/>
    <dgm:cxn modelId="{FCF0CCB8-EDFD-417F-90E0-0964F8064DC6}" type="presParOf" srcId="{C487FF65-E1D2-4F3F-91DE-A1448B73EB1E}" destId="{C03955DA-C84D-404D-8F0C-CCDA0F1C9916}" srcOrd="0" destOrd="0" presId="urn:microsoft.com/office/officeart/2005/8/layout/radial6"/>
    <dgm:cxn modelId="{8C2724AD-C9E2-4709-BC9C-38A5370A7025}" type="presParOf" srcId="{C487FF65-E1D2-4F3F-91DE-A1448B73EB1E}" destId="{624852FA-6209-4AF6-9A8E-BB84246DB3F4}" srcOrd="1" destOrd="0" presId="urn:microsoft.com/office/officeart/2005/8/layout/radial6"/>
    <dgm:cxn modelId="{E557ED0A-A72A-42EF-9504-479A9AAC03C7}" type="presParOf" srcId="{C487FF65-E1D2-4F3F-91DE-A1448B73EB1E}" destId="{D6C1D517-1032-4D69-BCCE-71688B086B62}" srcOrd="2" destOrd="0" presId="urn:microsoft.com/office/officeart/2005/8/layout/radial6"/>
    <dgm:cxn modelId="{24761E81-D2DA-46DB-8708-5BDF4FB232EE}" type="presParOf" srcId="{C487FF65-E1D2-4F3F-91DE-A1448B73EB1E}" destId="{465B1672-385C-4118-8B5B-F34D23F3D3C7}" srcOrd="3" destOrd="0" presId="urn:microsoft.com/office/officeart/2005/8/layout/radial6"/>
    <dgm:cxn modelId="{FC9B2A9A-DE21-4489-ADEB-33A8A8A77378}" type="presParOf" srcId="{C487FF65-E1D2-4F3F-91DE-A1448B73EB1E}" destId="{3E17DDDF-5DCB-4EB9-B35D-72C29386C362}" srcOrd="4" destOrd="0" presId="urn:microsoft.com/office/officeart/2005/8/layout/radial6"/>
    <dgm:cxn modelId="{2F33ABC0-5DBB-4318-BA5B-A8B6C495EF4E}" type="presParOf" srcId="{C487FF65-E1D2-4F3F-91DE-A1448B73EB1E}" destId="{91FB8CAF-D566-4036-A1A4-25225A38AB66}" srcOrd="5" destOrd="0" presId="urn:microsoft.com/office/officeart/2005/8/layout/radial6"/>
    <dgm:cxn modelId="{94A28008-9939-4F96-B9E5-99AF6DEDC90E}" type="presParOf" srcId="{C487FF65-E1D2-4F3F-91DE-A1448B73EB1E}" destId="{9A56631C-0DB5-42A0-8F29-6CCEEE16AC8D}" srcOrd="6" destOrd="0" presId="urn:microsoft.com/office/officeart/2005/8/layout/radial6"/>
    <dgm:cxn modelId="{39118E93-0818-4C15-87B7-E34124B765D0}" type="presParOf" srcId="{C487FF65-E1D2-4F3F-91DE-A1448B73EB1E}" destId="{31D4CABD-4FC3-4CAF-969D-07C8CD0CD650}" srcOrd="7" destOrd="0" presId="urn:microsoft.com/office/officeart/2005/8/layout/radial6"/>
    <dgm:cxn modelId="{42006F08-0497-48E6-BEA9-39D3534B0F8D}" type="presParOf" srcId="{C487FF65-E1D2-4F3F-91DE-A1448B73EB1E}" destId="{472492D8-FE0B-4029-AAB9-13205B05F70A}" srcOrd="8" destOrd="0" presId="urn:microsoft.com/office/officeart/2005/8/layout/radial6"/>
    <dgm:cxn modelId="{4B5AEE7B-24E6-4C94-AB3D-DB9D4625468F}" type="presParOf" srcId="{C487FF65-E1D2-4F3F-91DE-A1448B73EB1E}" destId="{9C5C481C-628E-4398-BFDF-070566C26FC7}" srcOrd="9" destOrd="0" presId="urn:microsoft.com/office/officeart/2005/8/layout/radial6"/>
    <dgm:cxn modelId="{69D5CF50-6CBB-4887-BF05-DC7EA5A1FFC4}" type="presParOf" srcId="{C487FF65-E1D2-4F3F-91DE-A1448B73EB1E}" destId="{F69E2E16-9C80-41B0-AC15-18C8A9FA85BF}" srcOrd="10" destOrd="0" presId="urn:microsoft.com/office/officeart/2005/8/layout/radial6"/>
    <dgm:cxn modelId="{0A158240-83A6-425F-A45E-6E1FDD7D4167}" type="presParOf" srcId="{C487FF65-E1D2-4F3F-91DE-A1448B73EB1E}" destId="{DEC0F523-F3B1-4E3F-A13A-AE9E2B73F90B}" srcOrd="11" destOrd="0" presId="urn:microsoft.com/office/officeart/2005/8/layout/radial6"/>
    <dgm:cxn modelId="{B42E1C3A-AF7C-48D0-AE3D-DD27D98216DB}" type="presParOf" srcId="{C487FF65-E1D2-4F3F-91DE-A1448B73EB1E}" destId="{0F838D13-5D40-472D-B0F6-77F521490C93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38D13-5D40-472D-B0F6-77F521490C93}">
      <dsp:nvSpPr>
        <dsp:cNvPr id="0" name=""/>
        <dsp:cNvSpPr/>
      </dsp:nvSpPr>
      <dsp:spPr>
        <a:xfrm>
          <a:off x="2802420" y="392166"/>
          <a:ext cx="2624758" cy="2624758"/>
        </a:xfrm>
        <a:prstGeom prst="blockArc">
          <a:avLst>
            <a:gd name="adj1" fmla="val 10796721"/>
            <a:gd name="adj2" fmla="val 16174751"/>
            <a:gd name="adj3" fmla="val 4637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5C481C-628E-4398-BFDF-070566C26FC7}">
      <dsp:nvSpPr>
        <dsp:cNvPr id="0" name=""/>
        <dsp:cNvSpPr/>
      </dsp:nvSpPr>
      <dsp:spPr>
        <a:xfrm>
          <a:off x="2802420" y="393389"/>
          <a:ext cx="2624758" cy="2624758"/>
        </a:xfrm>
        <a:prstGeom prst="blockArc">
          <a:avLst>
            <a:gd name="adj1" fmla="val 5400000"/>
            <a:gd name="adj2" fmla="val 10800000"/>
            <a:gd name="adj3" fmla="val 4637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56631C-0DB5-42A0-8F29-6CCEEE16AC8D}">
      <dsp:nvSpPr>
        <dsp:cNvPr id="0" name=""/>
        <dsp:cNvSpPr/>
      </dsp:nvSpPr>
      <dsp:spPr>
        <a:xfrm>
          <a:off x="2802420" y="393389"/>
          <a:ext cx="2624758" cy="2624758"/>
        </a:xfrm>
        <a:prstGeom prst="blockArc">
          <a:avLst>
            <a:gd name="adj1" fmla="val 0"/>
            <a:gd name="adj2" fmla="val 5400000"/>
            <a:gd name="adj3" fmla="val 4637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5B1672-385C-4118-8B5B-F34D23F3D3C7}">
      <dsp:nvSpPr>
        <dsp:cNvPr id="0" name=""/>
        <dsp:cNvSpPr/>
      </dsp:nvSpPr>
      <dsp:spPr>
        <a:xfrm>
          <a:off x="2802421" y="392166"/>
          <a:ext cx="2624758" cy="2624758"/>
        </a:xfrm>
        <a:prstGeom prst="blockArc">
          <a:avLst>
            <a:gd name="adj1" fmla="val 16174747"/>
            <a:gd name="adj2" fmla="val 3279"/>
            <a:gd name="adj3" fmla="val 463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3955DA-C84D-404D-8F0C-CCDA0F1C9916}">
      <dsp:nvSpPr>
        <dsp:cNvPr id="0" name=""/>
        <dsp:cNvSpPr/>
      </dsp:nvSpPr>
      <dsp:spPr>
        <a:xfrm>
          <a:off x="3322711" y="1040976"/>
          <a:ext cx="1584177" cy="132958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Safe, quality patient care</a:t>
          </a:r>
          <a:endParaRPr lang="en-GB" sz="1700" kern="1200" dirty="0"/>
        </a:p>
      </dsp:txBody>
      <dsp:txXfrm>
        <a:off x="3554708" y="1235689"/>
        <a:ext cx="1120183" cy="940158"/>
      </dsp:txXfrm>
    </dsp:sp>
    <dsp:sp modelId="{624852FA-6209-4AF6-9A8E-BB84246DB3F4}">
      <dsp:nvSpPr>
        <dsp:cNvPr id="0" name=""/>
        <dsp:cNvSpPr/>
      </dsp:nvSpPr>
      <dsp:spPr>
        <a:xfrm>
          <a:off x="3682752" y="0"/>
          <a:ext cx="845261" cy="84526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Patient need</a:t>
          </a:r>
          <a:endParaRPr lang="en-GB" sz="800" kern="1200" dirty="0"/>
        </a:p>
      </dsp:txBody>
      <dsp:txXfrm>
        <a:off x="3806538" y="123786"/>
        <a:ext cx="597689" cy="597689"/>
      </dsp:txXfrm>
    </dsp:sp>
    <dsp:sp modelId="{3E17DDDF-5DCB-4EB9-B35D-72C29386C362}">
      <dsp:nvSpPr>
        <dsp:cNvPr id="0" name=""/>
        <dsp:cNvSpPr/>
      </dsp:nvSpPr>
      <dsp:spPr>
        <a:xfrm>
          <a:off x="4974118" y="1283138"/>
          <a:ext cx="845261" cy="845261"/>
        </a:xfrm>
        <a:prstGeom prst="ellips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Affordability</a:t>
          </a:r>
          <a:endParaRPr lang="en-GB" sz="800" kern="1200" dirty="0"/>
        </a:p>
      </dsp:txBody>
      <dsp:txXfrm>
        <a:off x="5097904" y="1406924"/>
        <a:ext cx="597689" cy="597689"/>
      </dsp:txXfrm>
    </dsp:sp>
    <dsp:sp modelId="{31D4CABD-4FC3-4CAF-969D-07C8CD0CD650}">
      <dsp:nvSpPr>
        <dsp:cNvPr id="0" name=""/>
        <dsp:cNvSpPr/>
      </dsp:nvSpPr>
      <dsp:spPr>
        <a:xfrm>
          <a:off x="3692169" y="2565087"/>
          <a:ext cx="845261" cy="845261"/>
        </a:xfrm>
        <a:prstGeom prst="ellips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Service delivery models</a:t>
          </a:r>
          <a:endParaRPr lang="en-GB" sz="800" kern="1200" dirty="0"/>
        </a:p>
      </dsp:txBody>
      <dsp:txXfrm>
        <a:off x="3815955" y="2688873"/>
        <a:ext cx="597689" cy="597689"/>
      </dsp:txXfrm>
    </dsp:sp>
    <dsp:sp modelId="{F69E2E16-9C80-41B0-AC15-18C8A9FA85BF}">
      <dsp:nvSpPr>
        <dsp:cNvPr id="0" name=""/>
        <dsp:cNvSpPr/>
      </dsp:nvSpPr>
      <dsp:spPr>
        <a:xfrm>
          <a:off x="2410219" y="1283138"/>
          <a:ext cx="845261" cy="845261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Technology</a:t>
          </a:r>
          <a:endParaRPr lang="en-GB" sz="800" kern="1200" dirty="0"/>
        </a:p>
      </dsp:txBody>
      <dsp:txXfrm>
        <a:off x="2534005" y="1406924"/>
        <a:ext cx="597689" cy="5976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B728-06F0-4348-A4D9-DF15D42BD01F}" type="datetimeFigureOut">
              <a:rPr lang="en-GB" smtClean="0"/>
              <a:t>24/05/2019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688AC-7E91-4C6F-8DF8-CCE6910EF4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761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5D68C-EE3A-3248-AF17-0A8430663C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08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b="1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E783FB-8AC1-4C86-861B-C8037677A4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7598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AFEC6-17EB-4D49-B0D3-C74C98C47B9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187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7A23C-242C-4417-A7AE-11F0DAC4B97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970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B81C7-458B-4B9D-BEA6-3309346D648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631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8F17-05AD-43B7-A422-AD1E94F58A9D}" type="datetimeFigureOut">
              <a:rPr lang="en-GB" smtClean="0"/>
              <a:t>24/05/2019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BB56B-8E9D-49E6-BAC0-AA76AE00DB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917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8F17-05AD-43B7-A422-AD1E94F58A9D}" type="datetimeFigureOut">
              <a:rPr lang="en-GB" smtClean="0"/>
              <a:t>24/05/2019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BB56B-8E9D-49E6-BAC0-AA76AE00DB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503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8F17-05AD-43B7-A422-AD1E94F58A9D}" type="datetimeFigureOut">
              <a:rPr lang="en-GB" smtClean="0"/>
              <a:t>24/05/2019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BB56B-8E9D-49E6-BAC0-AA76AE00DB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20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SP MASTER LOGO 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1336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23392" y="1628800"/>
            <a:ext cx="11233149" cy="936625"/>
          </a:xfrm>
        </p:spPr>
        <p:txBody>
          <a:bodyPr/>
          <a:lstStyle>
            <a:lvl1pPr>
              <a:buNone/>
              <a:defRPr lang="en-US" sz="4200" b="1" kern="1200" spc="-150" dirty="0" smtClean="0">
                <a:solidFill>
                  <a:srgbClr val="4E5590"/>
                </a:solidFill>
                <a:latin typeface="Arial Bold"/>
                <a:ea typeface="+mn-ea"/>
                <a:cs typeface="Arial Bold"/>
              </a:defRPr>
            </a:lvl1pPr>
            <a:lvl3pPr>
              <a:buNone/>
              <a:defRPr/>
            </a:lvl3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714621"/>
            <a:ext cx="10972800" cy="341154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72E0D-3E31-449C-ADC0-2B0768C8B9D1}" type="datetimeFigureOut">
              <a:rPr lang="en-US"/>
              <a:pPr>
                <a:defRPr/>
              </a:pPr>
              <a:t>5/24/2019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0996D93-FEC7-416B-9BDD-D5F5E36650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1395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8F17-05AD-43B7-A422-AD1E94F58A9D}" type="datetimeFigureOut">
              <a:rPr lang="en-GB" smtClean="0"/>
              <a:t>24/05/2019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BB56B-8E9D-49E6-BAC0-AA76AE00DB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340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8F17-05AD-43B7-A422-AD1E94F58A9D}" type="datetimeFigureOut">
              <a:rPr lang="en-GB" smtClean="0"/>
              <a:t>24/05/2019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BB56B-8E9D-49E6-BAC0-AA76AE00DB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98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8F17-05AD-43B7-A422-AD1E94F58A9D}" type="datetimeFigureOut">
              <a:rPr lang="en-GB" smtClean="0"/>
              <a:t>24/05/2019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BB56B-8E9D-49E6-BAC0-AA76AE00DB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439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8F17-05AD-43B7-A422-AD1E94F58A9D}" type="datetimeFigureOut">
              <a:rPr lang="en-GB" smtClean="0"/>
              <a:t>24/05/2019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BB56B-8E9D-49E6-BAC0-AA76AE00DB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01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8F17-05AD-43B7-A422-AD1E94F58A9D}" type="datetimeFigureOut">
              <a:rPr lang="en-GB" smtClean="0"/>
              <a:t>24/05/2019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BB56B-8E9D-49E6-BAC0-AA76AE00DB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22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8F17-05AD-43B7-A422-AD1E94F58A9D}" type="datetimeFigureOut">
              <a:rPr lang="en-GB" smtClean="0"/>
              <a:t>24/05/2019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BB56B-8E9D-49E6-BAC0-AA76AE00DB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54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8F17-05AD-43B7-A422-AD1E94F58A9D}" type="datetimeFigureOut">
              <a:rPr lang="en-GB" smtClean="0"/>
              <a:t>24/05/2019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BB56B-8E9D-49E6-BAC0-AA76AE00DB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614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8F17-05AD-43B7-A422-AD1E94F58A9D}" type="datetimeFigureOut">
              <a:rPr lang="en-GB" smtClean="0"/>
              <a:t>24/05/2019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BB56B-8E9D-49E6-BAC0-AA76AE00DB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555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28F17-05AD-43B7-A422-AD1E94F58A9D}" type="datetimeFigureOut">
              <a:rPr lang="en-GB" smtClean="0"/>
              <a:t>24/05/2019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BB56B-8E9D-49E6-BAC0-AA76AE00DB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0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890953"/>
            <a:ext cx="10515600" cy="1559169"/>
          </a:xfrm>
        </p:spPr>
        <p:txBody>
          <a:bodyPr>
            <a:noAutofit/>
          </a:bodyPr>
          <a:lstStyle/>
          <a:p>
            <a:pPr algn="ctr"/>
            <a:r>
              <a:rPr lang="en-GB" sz="5400" b="1" dirty="0">
                <a:latin typeface="+mn-lt"/>
              </a:rPr>
              <a:t>CSP NE/ NEMS </a:t>
            </a:r>
            <a:r>
              <a:rPr lang="en-GB" sz="5400" b="1" dirty="0" smtClean="0">
                <a:latin typeface="+mn-lt"/>
              </a:rPr>
              <a:t>event</a:t>
            </a:r>
            <a:endParaRPr lang="en-GB" sz="54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sz="3200" b="1" dirty="0" smtClean="0"/>
          </a:p>
          <a:p>
            <a:pPr marL="0" indent="0" algn="ctr">
              <a:buNone/>
            </a:pPr>
            <a:r>
              <a:rPr lang="en-GB" sz="3200" b="1" dirty="0" smtClean="0"/>
              <a:t>Ruth ten Hove </a:t>
            </a:r>
          </a:p>
          <a:p>
            <a:pPr marL="0" indent="0" algn="ctr">
              <a:buNone/>
            </a:pPr>
            <a:r>
              <a:rPr lang="en-GB" sz="3200" b="1" dirty="0" smtClean="0"/>
              <a:t>Practice and Development </a:t>
            </a:r>
          </a:p>
          <a:p>
            <a:pPr marL="0" indent="0" algn="ctr">
              <a:buNone/>
            </a:pPr>
            <a:r>
              <a:rPr lang="en-GB" sz="3200" b="1" dirty="0" smtClean="0"/>
              <a:t>CSP</a:t>
            </a:r>
          </a:p>
          <a:p>
            <a:pPr marL="0" indent="0" algn="ctr">
              <a:buNone/>
            </a:pPr>
            <a:endParaRPr lang="en-GB" sz="3200" b="1" dirty="0"/>
          </a:p>
          <a:p>
            <a:pPr marL="0" indent="0" algn="ctr">
              <a:buNone/>
            </a:pPr>
            <a:r>
              <a:rPr lang="en-GB" sz="3200" b="1" dirty="0"/>
              <a:t>22</a:t>
            </a:r>
            <a:r>
              <a:rPr lang="en-GB" sz="3200" b="1" baseline="30000" dirty="0"/>
              <a:t>nd</a:t>
            </a:r>
            <a:r>
              <a:rPr lang="en-GB" sz="3200" b="1" dirty="0"/>
              <a:t> May 2019, St Peters Campus University of Sunderland</a:t>
            </a:r>
            <a:r>
              <a:rPr lang="en-GB" sz="3200" dirty="0"/>
              <a:t/>
            </a:r>
            <a:br>
              <a:rPr lang="en-GB" sz="3200" dirty="0"/>
            </a:b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96080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992313" y="708026"/>
            <a:ext cx="8424862" cy="1857376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GB" dirty="0"/>
              <a:t>      What’s changing?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2714625"/>
          <a:ext cx="8229600" cy="3411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364" name="TextBox 2"/>
          <p:cNvSpPr txBox="1">
            <a:spLocks noChangeArrowheads="1"/>
          </p:cNvSpPr>
          <p:nvPr/>
        </p:nvSpPr>
        <p:spPr bwMode="auto">
          <a:xfrm>
            <a:off x="4656139" y="1484314"/>
            <a:ext cx="27209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 ageing population;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rise of long-term conditions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&amp; non-communicable diseases</a:t>
            </a: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6527801" y="2420938"/>
            <a:ext cx="2328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Increasing focus on public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health</a:t>
            </a:r>
          </a:p>
        </p:txBody>
      </p:sp>
      <p:sp>
        <p:nvSpPr>
          <p:cNvPr id="15366" name="TextBox 9"/>
          <p:cNvSpPr txBox="1">
            <a:spLocks noChangeArrowheads="1"/>
          </p:cNvSpPr>
          <p:nvPr/>
        </p:nvSpPr>
        <p:spPr bwMode="auto">
          <a:xfrm>
            <a:off x="7896226" y="3860801"/>
            <a:ext cx="24368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Increasing financial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constraint; imperative to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find cost-effective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solutions to meeting rising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demand</a:t>
            </a:r>
          </a:p>
        </p:txBody>
      </p:sp>
      <p:sp>
        <p:nvSpPr>
          <p:cNvPr id="15367" name="TextBox 10"/>
          <p:cNvSpPr txBox="1">
            <a:spLocks noChangeArrowheads="1"/>
          </p:cNvSpPr>
          <p:nvPr/>
        </p:nvSpPr>
        <p:spPr bwMode="auto">
          <a:xfrm>
            <a:off x="6783388" y="5661025"/>
            <a:ext cx="38846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Increasing integration of health &amp; social care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68" name="TextBox 11"/>
          <p:cNvSpPr txBox="1">
            <a:spLocks noChangeArrowheads="1"/>
          </p:cNvSpPr>
          <p:nvPr/>
        </p:nvSpPr>
        <p:spPr bwMode="auto">
          <a:xfrm>
            <a:off x="1524001" y="4581526"/>
            <a:ext cx="3108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Service commissioning – increasing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competition within a growing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plurality of providers</a:t>
            </a:r>
          </a:p>
        </p:txBody>
      </p:sp>
      <p:sp>
        <p:nvSpPr>
          <p:cNvPr id="15369" name="TextBox 12"/>
          <p:cNvSpPr txBox="1">
            <a:spLocks noChangeArrowheads="1"/>
          </p:cNvSpPr>
          <p:nvPr/>
        </p:nvSpPr>
        <p:spPr bwMode="auto">
          <a:xfrm>
            <a:off x="1703389" y="2565401"/>
            <a:ext cx="35972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Person-centred care: models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of co-production, with greater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on the whole person &amp; self-management</a:t>
            </a:r>
          </a:p>
        </p:txBody>
      </p:sp>
      <p:sp>
        <p:nvSpPr>
          <p:cNvPr id="15370" name="TextBox 13"/>
          <p:cNvSpPr txBox="1">
            <a:spLocks noChangeArrowheads="1"/>
          </p:cNvSpPr>
          <p:nvPr/>
        </p:nvSpPr>
        <p:spPr bwMode="auto">
          <a:xfrm>
            <a:off x="2927350" y="3573463"/>
            <a:ext cx="15684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Human genome;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telecare; health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informatics</a:t>
            </a:r>
          </a:p>
        </p:txBody>
      </p:sp>
      <p:sp>
        <p:nvSpPr>
          <p:cNvPr id="15371" name="TextBox 14"/>
          <p:cNvSpPr txBox="1">
            <a:spLocks noChangeArrowheads="1"/>
          </p:cNvSpPr>
          <p:nvPr/>
        </p:nvSpPr>
        <p:spPr bwMode="auto">
          <a:xfrm>
            <a:off x="1774825" y="5445125"/>
            <a:ext cx="3625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Increasing accountability for care’s safety,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quality and value for money</a:t>
            </a:r>
          </a:p>
        </p:txBody>
      </p:sp>
      <p:sp>
        <p:nvSpPr>
          <p:cNvPr id="15372" name="TextBox 15"/>
          <p:cNvSpPr txBox="1">
            <a:spLocks noChangeArrowheads="1"/>
          </p:cNvSpPr>
          <p:nvPr/>
        </p:nvSpPr>
        <p:spPr bwMode="auto">
          <a:xfrm>
            <a:off x="4008438" y="6165850"/>
            <a:ext cx="4146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More generalist professional roles, less defined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by profession and more by competences</a:t>
            </a:r>
          </a:p>
        </p:txBody>
      </p:sp>
      <p:sp>
        <p:nvSpPr>
          <p:cNvPr id="15373" name="TextBox 16"/>
          <p:cNvSpPr txBox="1">
            <a:spLocks noChangeArrowheads="1"/>
          </p:cNvSpPr>
          <p:nvPr/>
        </p:nvSpPr>
        <p:spPr bwMode="auto">
          <a:xfrm>
            <a:off x="7167563" y="5221289"/>
            <a:ext cx="18589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Care closer to home</a:t>
            </a:r>
          </a:p>
        </p:txBody>
      </p:sp>
      <p:sp>
        <p:nvSpPr>
          <p:cNvPr id="15374" name="TextBox 25"/>
          <p:cNvSpPr txBox="1">
            <a:spLocks noChangeArrowheads="1"/>
          </p:cNvSpPr>
          <p:nvPr/>
        </p:nvSpPr>
        <p:spPr bwMode="auto">
          <a:xfrm>
            <a:off x="7535863" y="2924176"/>
            <a:ext cx="29257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Rising expectations about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accessibility, quality &amp; outcomes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of care</a:t>
            </a:r>
          </a:p>
        </p:txBody>
      </p:sp>
    </p:spTree>
    <p:extLst>
      <p:ext uri="{BB962C8B-B14F-4D97-AF65-F5344CB8AC3E}">
        <p14:creationId xmlns:p14="http://schemas.microsoft.com/office/powerpoint/2010/main" val="187578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3693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1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838" y="0"/>
            <a:ext cx="6678202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61804"/>
            <a:ext cx="3017520" cy="403207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3599411" y="3133898"/>
            <a:ext cx="4713316" cy="3724102"/>
            <a:chOff x="3302758" y="1895910"/>
            <a:chExt cx="6124655" cy="411595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1F2F818-92BF-1743-8B69-E61E0B6DCD4B}"/>
                </a:ext>
              </a:extLst>
            </p:cNvPr>
            <p:cNvSpPr/>
            <p:nvPr/>
          </p:nvSpPr>
          <p:spPr>
            <a:xfrm>
              <a:off x="3302758" y="1895910"/>
              <a:ext cx="6124655" cy="4115952"/>
            </a:xfrm>
            <a:prstGeom prst="rect">
              <a:avLst/>
            </a:prstGeom>
            <a:solidFill>
              <a:srgbClr val="E8E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5975" y="2101189"/>
              <a:ext cx="5003041" cy="3734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422" y="2529769"/>
            <a:ext cx="3549534" cy="4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954156" y="1172095"/>
            <a:ext cx="47133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NIHR Signal: Exercise therapy may still improve balance when started a long time after a stroke</a:t>
            </a:r>
          </a:p>
          <a:p>
            <a:r>
              <a:rPr lang="en-GB" dirty="0" smtClean="0"/>
              <a:t>RIGHT EVIDENCE, BETTER DECISIONS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4173" y="133622"/>
            <a:ext cx="2405764" cy="879145"/>
          </a:xfrm>
          <a:prstGeom prst="rect">
            <a:avLst/>
          </a:prstGeom>
        </p:spPr>
      </p:pic>
      <p:pic>
        <p:nvPicPr>
          <p:cNvPr id="1026" name="Picture 1" descr="e-sig_cahpr_White_Fina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273" y="1961804"/>
            <a:ext cx="3657601" cy="101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image00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830" y="183318"/>
            <a:ext cx="1098643" cy="988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58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3897"/>
            <a:ext cx="10515600" cy="1325563"/>
          </a:xfrm>
        </p:spPr>
        <p:txBody>
          <a:bodyPr/>
          <a:lstStyle/>
          <a:p>
            <a:r>
              <a:rPr lang="en-GB" dirty="0" smtClean="0"/>
              <a:t>NIHR MSK themed review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9460"/>
            <a:ext cx="10515600" cy="435133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897"/>
            <a:ext cx="11044719" cy="685253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1422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471" y="6171568"/>
            <a:ext cx="1121657" cy="4807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451" y="5804659"/>
            <a:ext cx="512430" cy="9027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273" y="6185059"/>
            <a:ext cx="589751" cy="4537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43070" y="5841048"/>
            <a:ext cx="2042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FS Albert Light" panose="02000000040000020004" pitchFamily="50" charset="0"/>
              </a:rPr>
              <a:t>Programme partners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406" y="0"/>
            <a:ext cx="122788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3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178</Words>
  <Application>Microsoft Office PowerPoint</Application>
  <PresentationFormat>Widescreen</PresentationFormat>
  <Paragraphs>51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Bold</vt:lpstr>
      <vt:lpstr>Calibri</vt:lpstr>
      <vt:lpstr>Calibri Light</vt:lpstr>
      <vt:lpstr>FS Albert Light</vt:lpstr>
      <vt:lpstr>Office Theme</vt:lpstr>
      <vt:lpstr>CSP NE/ NEMS event</vt:lpstr>
      <vt:lpstr>PowerPoint Presentation</vt:lpstr>
      <vt:lpstr>PowerPoint Presentation</vt:lpstr>
      <vt:lpstr>PowerPoint Presentation</vt:lpstr>
      <vt:lpstr>NIHR MSK themed review</vt:lpstr>
      <vt:lpstr>PowerPoint Presentation</vt:lpstr>
    </vt:vector>
  </TitlesOfParts>
  <Company>Chartered Society of Physiotherapy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Ten Hove</dc:creator>
  <cp:lastModifiedBy>Haroon Atif</cp:lastModifiedBy>
  <cp:revision>40</cp:revision>
  <dcterms:created xsi:type="dcterms:W3CDTF">2018-10-08T13:27:45Z</dcterms:created>
  <dcterms:modified xsi:type="dcterms:W3CDTF">2019-05-24T10:31:04Z</dcterms:modified>
</cp:coreProperties>
</file>