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4">
  <p:sldMasterIdLst>
    <p:sldMasterId id="2147483648" r:id="rId1"/>
    <p:sldMasterId id="2147483825" r:id="rId2"/>
    <p:sldMasterId id="2147483830" r:id="rId3"/>
  </p:sldMasterIdLst>
  <p:notesMasterIdLst>
    <p:notesMasterId r:id="rId13"/>
  </p:notesMasterIdLst>
  <p:sldIdLst>
    <p:sldId id="519" r:id="rId4"/>
    <p:sldId id="511" r:id="rId5"/>
    <p:sldId id="513" r:id="rId6"/>
    <p:sldId id="509" r:id="rId7"/>
    <p:sldId id="518" r:id="rId8"/>
    <p:sldId id="514" r:id="rId9"/>
    <p:sldId id="515" r:id="rId10"/>
    <p:sldId id="517" r:id="rId11"/>
    <p:sldId id="512" r:id="rId12"/>
  </p:sldIdLst>
  <p:sldSz cx="9144000" cy="6858000" type="screen4x3"/>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2884"/>
    <a:srgbClr val="F0AB00"/>
    <a:srgbClr val="7A34AE"/>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04" autoAdjust="0"/>
    <p:restoredTop sz="67344" autoAdjust="0"/>
  </p:normalViewPr>
  <p:slideViewPr>
    <p:cSldViewPr>
      <p:cViewPr varScale="1">
        <p:scale>
          <a:sx n="75" d="100"/>
          <a:sy n="75" d="100"/>
        </p:scale>
        <p:origin x="1974"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1342" y="0"/>
            <a:ext cx="2946347" cy="496491"/>
          </a:xfrm>
          <a:prstGeom prst="rect">
            <a:avLst/>
          </a:prstGeom>
        </p:spPr>
        <p:txBody>
          <a:bodyPr vert="horz" lIns="91440" tIns="45720" rIns="91440" bIns="45720" rtlCol="0"/>
          <a:lstStyle>
            <a:lvl1pPr algn="r">
              <a:defRPr sz="1200"/>
            </a:lvl1pPr>
          </a:lstStyle>
          <a:p>
            <a:fld id="{7A984E53-D184-450F-A500-A383605C2EE5}" type="datetimeFigureOut">
              <a:rPr lang="en-GB" smtClean="0"/>
              <a:pPr/>
              <a:t>24/07/2018</a:t>
            </a:fld>
            <a:endParaRPr lang="en-GB" dirty="0"/>
          </a:p>
        </p:txBody>
      </p:sp>
      <p:sp>
        <p:nvSpPr>
          <p:cNvPr id="4" name="Slide Image Placeholder 3"/>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927" y="4716661"/>
            <a:ext cx="5439410" cy="44684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1599"/>
            <a:ext cx="2946347" cy="496491"/>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1342" y="9431599"/>
            <a:ext cx="2946347" cy="496491"/>
          </a:xfrm>
          <a:prstGeom prst="rect">
            <a:avLst/>
          </a:prstGeom>
        </p:spPr>
        <p:txBody>
          <a:bodyPr vert="horz" lIns="91440" tIns="45720" rIns="91440" bIns="45720" rtlCol="0" anchor="b"/>
          <a:lstStyle>
            <a:lvl1pPr algn="r">
              <a:defRPr sz="1200"/>
            </a:lvl1pPr>
          </a:lstStyle>
          <a:p>
            <a:fld id="{FFA5208C-D5B8-41AA-9899-0311D22C914E}" type="slidenum">
              <a:rPr lang="en-GB" smtClean="0"/>
              <a:pPr/>
              <a:t>‹#›</a:t>
            </a:fld>
            <a:endParaRPr lang="en-GB" dirty="0"/>
          </a:p>
        </p:txBody>
      </p:sp>
    </p:spTree>
    <p:extLst>
      <p:ext uri="{BB962C8B-B14F-4D97-AF65-F5344CB8AC3E}">
        <p14:creationId xmlns:p14="http://schemas.microsoft.com/office/powerpoint/2010/main" val="4165467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GB" dirty="0" smtClean="0"/>
              <a:t>What is the CSP Council proposing around governance? Council has developed a new governance model with a smaller Council of 12 elected members (currently 27 members) and three supporting committees. This is the result of a thorough governance review, drawing on governance good practice, benchmarking with others and an assessment of the pros and cons of current CSP arrangements. These changes will be put to members for approval at the Annual General Meeting on 11 November 2017 at PUK. The model is based on Council’s earlier decisions, in particular:  The purpose of Council – “The purpose of Council is to provide leadership of the physiotherapy profession and governance of the CSP”; and  Leadership representation – Council members are representatives of the CSP membership, elected to lead the profession. They will consider all members’ needs and work in the best interests of the profession as whole. Under the proposed model, Council will get the very best 12 members – regardless of where they live or work. With well-established networks and good communication, this will encourage grass-roots interest in Council and participation in the election process from across England, Northern Ireland, Scotland and Wales. Finance, Risk and Audit Committee Professional Committee Employment committee 2 of 5 All members will be eligible to stand for election to Council, reflecting the changing and increasingly complex environment members work in. This is a move away from segmentation, i.e. without seats reserved for particular groups and areas e.g. the NHS, research, associates, students, regions and nations. Council will draw on particular geographical or sector expertise as required when it makes decisions and has agreed a set of principles for engaging with members. Terms of reference for the committees define their purpose and remit, along with details of how they will operate [LINK]. Fewer committees will ensure strong focus on and good scrutiny of key Council functions. Other ways of gaining member insight and expertise, e.g. project and programme groups, short-life working groups, workshops, roundtables, peer review and research activity, will target particular CSP business needs and provide more opportunities for members to contribute in a timely way. Council has agreed principles to make sure it draws on and uses members’ expertise and perspectives well. FAQs December 2015 onwards What is governance? Governance is about how an organisation is run, in particular its decision-making processes and structures. The Council is the CSP’s ‘governing body’, providing strategic leadership and making key decisions on behalf of the Society and its members. The Council is supported by committees, working groups, networks, boards, the broader CSP membership and CSP staff. Why is CSP governance being reviewed? Whilst high profile disasters like FIFA and Kids C 3 of 5 What’s the scope of the Governance Review? The Review will focus on Council and its committees. It may have wider learning points for other CSP groups but these do not form part of the formal review. The CSP Charitable Trust and Members’ Benevolent Fund are independent charities with separate governing bodies and so are out of scope. The review’s findings may include recommendations that can be actioned immediately as part of a modernisation programme. Small-scale actions that don’t require member agreement e.g. reducing meeting times and producing more outcome-focused business agendas, will be actioned over the course of the Review. Is the review an excuse to reduce member involvement? Far from it! One concern is that current governance arrangements make it hard for members to participate in governance, e.g. it’s difficult for members to find the time the CSP currently demands of its Council and committee members. Current governance arrangements may limit the range and diversity of members that can get involved. The Review will look at ways to improve members’ engagement in CSP decision making through different ways of working and testing options for new governance models. Is it a cost-cutting exercise? No, there is no cost-cutting agenda or savings target. The Governance Review will seek to make sure that governance arrangements represent value for money, using members’ subscriptions well. How will the governance review affect me? The CSP is a member-led professional body and trade union. Members’ engagement in decision making ensures that CSP priorities and work focus on the issues members think are important, working together in the best interests of the physiotherapy profession. The governance review’s aim to improve member engagement will enable you to have more opportunities to be part of CSP’s influencing and policy work. What will it involve? The Governance Review is run as a project divided into different stages (a project brief is available on request). Work in the spring and summer 2016 focuses on assessing current arrangements, benchmarking and learning from others. Over the autumn governance models will start to be developed and tested before a Council preferred model is worked up over the winter. All stages of the review will include consultation with stakeholders including the Country Boards, English Regional Networks, committees and other CSP members. Any significant changes to governance arrangements will need to be agreed at the Annual General Meeting (AGM) in November 2017. What’s the timescale? As good practitioners, CSP members will want to maintain a constant watch on governance to make sure it supports the CSP in being an effective and efficient organisation. The current work is due to conclude at the 2017 AGM, which reflects the scale of work, the range and complexity of issues being reviewed and developed and the need to consult with CSP members. </a:t>
            </a:r>
            <a:endParaRPr lang="en-GB" dirty="0"/>
          </a:p>
        </p:txBody>
      </p:sp>
      <p:sp>
        <p:nvSpPr>
          <p:cNvPr id="4" name="Slide Number Placeholder 3"/>
          <p:cNvSpPr>
            <a:spLocks noGrp="1"/>
          </p:cNvSpPr>
          <p:nvPr>
            <p:ph type="sldNum" sz="quarter" idx="10"/>
          </p:nvPr>
        </p:nvSpPr>
        <p:spPr/>
        <p:txBody>
          <a:bodyPr/>
          <a:lstStyle/>
          <a:p>
            <a:fld id="{FFA5208C-D5B8-41AA-9899-0311D22C914E}" type="slidenum">
              <a:rPr lang="en-GB" smtClean="0"/>
              <a:pPr/>
              <a:t>2</a:t>
            </a:fld>
            <a:endParaRPr lang="en-GB" dirty="0"/>
          </a:p>
        </p:txBody>
      </p:sp>
    </p:spTree>
    <p:extLst>
      <p:ext uri="{BB962C8B-B14F-4D97-AF65-F5344CB8AC3E}">
        <p14:creationId xmlns:p14="http://schemas.microsoft.com/office/powerpoint/2010/main" val="1509718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GB" dirty="0" smtClean="0"/>
              <a:t>What is the CSP Council proposing around governance? Council has developed a new governance model with a smaller Council of 12 elected members (currently 27 members) and three supporting committees. This is the result of a thorough governance review, drawing on governance good practice, benchmarking with others and an assessment of the pros and cons of current CSP arrangements. These changes will be put to members for approval at the Annual General Meeting on 11 November 2017 at PUK. The model is based on Council’s earlier decisions, in particular:  The purpose of Council – “The purpose of Council is to provide leadership of the physiotherapy profession and governance of the CSP”; and  Leadership representation – Council members are representatives of the CSP membership, elected to lead the profession. They will consider all members’ needs and work in the best interests of the profession as whole. Under the proposed model, Council will get the very best 12 members – regardless of where they live or work. With well-established networks and good communication, this will encourage grass-roots interest in Council and participation in the election process from across England, Northern Ireland, Scotland and Wales. Finance, Risk and Audit Committee Professional Committee Employment committee 2 of 5 All members will be eligible to stand for election to Council, reflecting the changing and increasingly complex environment members work in. This is a move away from segmentation, i.e. without seats reserved for particular groups and areas e.g. the NHS, research, associates, students, regions and nations. Council will draw on particular geographical or sector expertise as required when it makes decisions and has agreed a set of principles for engaging with members. Terms of reference for the committees define their purpose and remit, along with details of how they will operate [LINK]. Fewer committees will ensure strong focus on and good scrutiny of key Council functions. Other ways of gaining member insight and expertise, e.g. project and programme groups, short-life working groups, workshops, roundtables, peer review and research activity, will target particular CSP business needs and provide more opportunities for members to contribute in a timely way. Council has agreed principles to make sure it draws on and uses members’ expertise and perspectives well. FAQs December 2015 onwards What is governance? Governance is about how an organisation is run, in particular its decision-making processes and structures. The Council is the CSP’s ‘governing body’, providing strategic leadership and making key decisions on behalf of the Society and its members. The Council is supported by committees, working groups, networks, boards, the broader CSP membership and CSP staff. Why is CSP governance being reviewed? Whilst high profile disasters like FIFA and Kids C 3 of 5 What’s the scope of the Governance Review? The Review will focus on Council and its committees. It may have wider learning points for other CSP groups but these do not form part of the formal review. The CSP Charitable Trust and Members’ Benevolent Fund are independent charities with separate governing bodies and so are out of scope. The review’s findings may include recommendations that can be actioned immediately as part of a modernisation programme. Small-scale actions that don’t require member agreement e.g. reducing meeting times and producing more outcome-focused business agendas, will be actioned over the course of the Review. Is the review an excuse to reduce member involvement? Far from it! One concern is that current governance arrangements make it hard for members to participate in governance, e.g. it’s difficult for members to find the time the CSP currently demands of its Council and committee members. Current governance arrangements may limit the range and diversity of members that can get involved. The Review will look at ways to improve members’ engagement in CSP decision making through different ways of working and testing options for new governance models. Is it a cost-cutting exercise? No, there is no cost-cutting agenda or savings target. The Governance Review will seek to make sure that governance arrangements represent value for money, using members’ subscriptions well. How will the governance review affect me? The CSP is a member-led professional body and trade union. Members’ engagement in decision making ensures that CSP priorities and work focus on the issues members think are important, working together in the best interests of the physiotherapy profession. The governance review’s aim to improve member engagement will enable you to have more opportunities to be part of CSP’s influencing and policy work. What will it involve? The Governance Review is run as a project divided into different stages (a project brief is available on request). Work in the spring and summer 2016 focuses on assessing current arrangements, benchmarking and learning from others. Over the autumn governance models will start to be developed and tested before a Council preferred model is worked up over the winter. All stages of the review will include consultation with stakeholders including the Country Boards, English Regional Networks, committees and other CSP members. Any significant changes to governance arrangements will need to be agreed at the Annual General Meeting (AGM) in November 2017. What’s the timescale? As good practitioners, CSP members will want to maintain a constant watch on governance to make sure it supports the CSP in being an effective and efficient organisation. The current work is due to conclude at the 2017 AGM, which reflects the scale of work, the range and complexity of issues being reviewed and developed and the need to consult with CSP members. </a:t>
            </a:r>
            <a:endParaRPr lang="en-GB" dirty="0"/>
          </a:p>
        </p:txBody>
      </p:sp>
      <p:sp>
        <p:nvSpPr>
          <p:cNvPr id="4" name="Slide Number Placeholder 3"/>
          <p:cNvSpPr>
            <a:spLocks noGrp="1"/>
          </p:cNvSpPr>
          <p:nvPr>
            <p:ph type="sldNum" sz="quarter" idx="10"/>
          </p:nvPr>
        </p:nvSpPr>
        <p:spPr/>
        <p:txBody>
          <a:bodyPr/>
          <a:lstStyle/>
          <a:p>
            <a:fld id="{FFA5208C-D5B8-41AA-9899-0311D22C914E}" type="slidenum">
              <a:rPr lang="en-GB" smtClean="0"/>
              <a:pPr/>
              <a:t>3</a:t>
            </a:fld>
            <a:endParaRPr lang="en-GB" dirty="0"/>
          </a:p>
        </p:txBody>
      </p:sp>
    </p:spTree>
    <p:extLst>
      <p:ext uri="{BB962C8B-B14F-4D97-AF65-F5344CB8AC3E}">
        <p14:creationId xmlns:p14="http://schemas.microsoft.com/office/powerpoint/2010/main" val="265302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FA5208C-D5B8-41AA-9899-0311D22C914E}" type="slidenum">
              <a:rPr lang="en-GB" smtClean="0"/>
              <a:pPr/>
              <a:t>5</a:t>
            </a:fld>
            <a:endParaRPr lang="en-GB" dirty="0"/>
          </a:p>
        </p:txBody>
      </p:sp>
    </p:spTree>
    <p:extLst>
      <p:ext uri="{BB962C8B-B14F-4D97-AF65-F5344CB8AC3E}">
        <p14:creationId xmlns:p14="http://schemas.microsoft.com/office/powerpoint/2010/main" val="2850502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GB" dirty="0" smtClean="0"/>
              <a:t>What is the CSP Council proposing around governance? Council has developed a new governance model with a smaller Council of 12 elected members (currently 27 members) and three supporting committees. This is the result of a thorough governance review, drawing on governance good practice, benchmarking with others and an assessment of the pros and cons of current CSP arrangements. These changes will be put to members for approval at the Annual General Meeting on 11 November 2017 at PUK. The model is based on Council’s earlier decisions, in particular:  The purpose of Council – “The purpose of Council is to provide leadership of the physiotherapy profession and governance of the CSP”; and  Leadership representation – Council members are representatives of the CSP membership, elected to lead the profession. They will consider all members’ needs and work in the best interests of the profession as whole. Under the proposed model, Council will get the very best 12 members – regardless of where they live or work. With well-established networks and good communication, this will encourage grass-roots interest in Council and participation in the election process from across England, Northern Ireland, Scotland and Wales. Finance, Risk and Audit Committee Professional Committee Employment committee 2 of 5 All members will be eligible to stand for election to Council, reflecting the changing and increasingly complex environment members work in. This is a move away from segmentation, i.e. without seats reserved for particular groups and areas e.g. the NHS, research, associates, students, regions and nations. Council will draw on particular geographical or sector expertise as required when it makes decisions and has agreed a set of principles for engaging with members. Terms of reference for the committees define their purpose and remit, along with details of how they will operate [LINK]. Fewer committees will ensure strong focus on and good scrutiny of key Council functions. Other ways of gaining member insight and expertise, e.g. project and programme groups, short-life working groups, workshops, roundtables, peer review and research activity, will target particular CSP business needs and provide more opportunities for members to contribute in a timely way. Council has agreed principles to make sure it draws on and uses members’ expertise and perspectives well. FAQs December 2015 onwards What is governance? Governance is about how an organisation is run, in particular its decision-making processes and structures. The Council is the CSP’s ‘governing body’, providing strategic leadership and making key decisions on behalf of the Society and its members. The Council is supported by committees, working groups, networks, boards, the broader CSP membership and CSP staff. Why is CSP governance being reviewed? Whilst high profile disasters like FIFA and Kids C 3 of 5 What’s the scope of the Governance Review? The Review will focus on Council and its committees. It may have wider learning points for other CSP groups but these do not form part of the formal review. The CSP Charitable Trust and Members’ Benevolent Fund are independent charities with separate governing bodies and so are out of scope. The review’s findings may include recommendations that can be actioned immediately as part of a modernisation programme. Small-scale actions that don’t require member agreement e.g. reducing meeting times and producing more outcome-focused business agendas, will be actioned over the course of the Review. Is the review an excuse to reduce member involvement? Far from it! One concern is that current governance arrangements make it hard for members to participate in governance, e.g. it’s difficult for members to find the time the CSP currently demands of its Council and committee members. Current governance arrangements may limit the range and diversity of members that can get involved. The Review will look at ways to improve members’ engagement in CSP decision making through different ways of working and testing options for new governance models. Is it a cost-cutting exercise? No, there is no cost-cutting agenda or savings target. The Governance Review will seek to make sure that governance arrangements represent value for money, using members’ subscriptions well. How will the governance review affect me? The CSP is a member-led professional body and trade union. Members’ engagement in decision making ensures that CSP priorities and work focus on the issues members think are important, working together in the best interests of the physiotherapy profession. The governance review’s aim to improve member engagement will enable you to have more opportunities to be part of CSP’s influencing and policy work. What will it involve? The Governance Review is run as a project divided into different stages (a project brief is available on request). Work in the spring and summer 2016 focuses on assessing current arrangements, benchmarking and learning from others. Over the autumn governance models will start to be developed and tested before a Council preferred model is worked up over the winter. All stages of the review will include consultation with stakeholders including the Country Boards, English Regional Networks, committees and other CSP members. Any significant changes to governance arrangements will need to be agreed at the Annual General Meeting (AGM) in November 2017. What’s the timescale? As good practitioners, CSP members will want to maintain a constant watch on governance to make sure it supports the CSP in being an effective and efficient organisation. The current work is due to conclude at the 2017 AGM, which reflects the scale of work, the range and complexity of issues being reviewed and developed and the need to consult with CSP members. </a:t>
            </a:r>
            <a:endParaRPr lang="en-GB" dirty="0"/>
          </a:p>
        </p:txBody>
      </p:sp>
      <p:sp>
        <p:nvSpPr>
          <p:cNvPr id="4" name="Slide Number Placeholder 3"/>
          <p:cNvSpPr>
            <a:spLocks noGrp="1"/>
          </p:cNvSpPr>
          <p:nvPr>
            <p:ph type="sldNum" sz="quarter" idx="10"/>
          </p:nvPr>
        </p:nvSpPr>
        <p:spPr/>
        <p:txBody>
          <a:bodyPr/>
          <a:lstStyle/>
          <a:p>
            <a:fld id="{FFA5208C-D5B8-41AA-9899-0311D22C914E}" type="slidenum">
              <a:rPr lang="en-GB" smtClean="0"/>
              <a:pPr/>
              <a:t>6</a:t>
            </a:fld>
            <a:endParaRPr lang="en-GB" dirty="0"/>
          </a:p>
        </p:txBody>
      </p:sp>
    </p:spTree>
    <p:extLst>
      <p:ext uri="{BB962C8B-B14F-4D97-AF65-F5344CB8AC3E}">
        <p14:creationId xmlns:p14="http://schemas.microsoft.com/office/powerpoint/2010/main" val="1497204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GB" dirty="0" smtClean="0"/>
              <a:t>What is the CSP Council proposing around governance? Council has developed a new governance model with a smaller Council of 12 elected members (currently 27 members) and three supporting committees. This is the result of a thorough governance review, drawing on governance good practice, benchmarking with others and an assessment of the pros and cons of current CSP arrangements. These changes will be put to members for approval at the Annual General Meeting on 11 November 2017 at PUK. The model is based on Council’s earlier decisions, in particular:  The purpose of Council – “The purpose of Council is to provide leadership of the physiotherapy profession and governance of the CSP”; and  Leadership representation – Council members are representatives of the CSP membership, elected to lead the profession. They will consider all members’ needs and work in the best interests of the profession as whole. Under the proposed model, Council will get the very best 12 members – regardless of where they live or work. With well-established networks and good communication, this will encourage grass-roots interest in Council and participation in the election process from across England, Northern Ireland, Scotland and Wales. Finance, Risk and Audit Committee Professional Committee Employment committee 2 of 5 All members will be eligible to stand for election to Council, reflecting the changing and increasingly complex environment members work in. This is a move away from segmentation, i.e. without seats reserved for particular groups and areas e.g. the NHS, research, associates, students, regions and nations. Council will draw on particular geographical or sector expertise as required when it makes decisions and has agreed a set of principles for engaging with members. Terms of reference for the committees define their purpose and remit, along with details of how they will operate [LINK]. Fewer committees will ensure strong focus on and good scrutiny of key Council functions. Other ways of gaining member insight and expertise, e.g. project and programme groups, short-life working groups, workshops, roundtables, peer review and research activity, will target particular CSP business needs and provide more opportunities for members to contribute in a timely way. Council has agreed principles to make sure it draws on and uses members’ expertise and perspectives well. FAQs December 2015 onwards What is governance? Governance is about how an organisation is run, in particular its decision-making processes and structures. The Council is the CSP’s ‘governing body’, providing strategic leadership and making key decisions on behalf of the Society and its members. The Council is supported by committees, working groups, networks, boards, the broader CSP membership and CSP staff. Why is CSP governance being reviewed? Whilst high profile disasters like FIFA and Kids C 3 of 5 What’s the scope of the Governance Review? The Review will focus on Council and its committees. It may have wider learning points for other CSP groups but these do not form part of the formal review. The CSP Charitable Trust and Members’ Benevolent Fund are independent charities with separate governing bodies and so are out of scope. The review’s findings may include recommendations that can be actioned immediately as part of a modernisation programme. Small-scale actions that don’t require member agreement e.g. reducing meeting times and producing more outcome-focused business agendas, will be actioned over the course of the Review. Is the review an excuse to reduce member involvement? Far from it! One concern is that current governance arrangements make it hard for members to participate in governance, e.g. it’s difficult for members to find the time the CSP currently demands of its Council and committee members. Current governance arrangements may limit the range and diversity of members that can get involved. The Review will look at ways to improve members’ engagement in CSP decision making through different ways of working and testing options for new governance models. Is it a cost-cutting exercise? No, there is no cost-cutting agenda or savings target. The Governance Review will seek to make sure that governance arrangements represent value for money, using members’ subscriptions well. How will the governance review affect me? The CSP is a member-led professional body and trade union. Members’ engagement in decision making ensures that CSP priorities and work focus on the issues members think are important, working together in the best interests of the physiotherapy profession. The governance review’s aim to improve member engagement will enable you to have more opportunities to be part of CSP’s influencing and policy work. What will it involve? The Governance Review is run as a project divided into different stages (a project brief is available on request). Work in the spring and summer 2016 focuses on assessing current arrangements, benchmarking and learning from others. Over the autumn governance models will start to be developed and tested before a Council preferred model is worked up over the winter. All stages of the review will include consultation with stakeholders including the Country Boards, English Regional Networks, committees and other CSP members. Any significant changes to governance arrangements will need to be agreed at the Annual General Meeting (AGM) in November 2017. What’s the timescale? As good practitioners, CSP members will want to maintain a constant watch on governance to make sure it supports the CSP in being an effective and efficient organisation. The current work is due to conclude at the 2017 AGM, which reflects the scale of work, the range and complexity of issues being reviewed and developed and the need to consult with CSP members. </a:t>
            </a:r>
            <a:endParaRPr lang="en-GB" dirty="0"/>
          </a:p>
        </p:txBody>
      </p:sp>
      <p:sp>
        <p:nvSpPr>
          <p:cNvPr id="4" name="Slide Number Placeholder 3"/>
          <p:cNvSpPr>
            <a:spLocks noGrp="1"/>
          </p:cNvSpPr>
          <p:nvPr>
            <p:ph type="sldNum" sz="quarter" idx="10"/>
          </p:nvPr>
        </p:nvSpPr>
        <p:spPr/>
        <p:txBody>
          <a:bodyPr/>
          <a:lstStyle/>
          <a:p>
            <a:fld id="{FFA5208C-D5B8-41AA-9899-0311D22C914E}" type="slidenum">
              <a:rPr lang="en-GB" smtClean="0"/>
              <a:pPr/>
              <a:t>7</a:t>
            </a:fld>
            <a:endParaRPr lang="en-GB" dirty="0"/>
          </a:p>
        </p:txBody>
      </p:sp>
    </p:spTree>
    <p:extLst>
      <p:ext uri="{BB962C8B-B14F-4D97-AF65-F5344CB8AC3E}">
        <p14:creationId xmlns:p14="http://schemas.microsoft.com/office/powerpoint/2010/main" val="687351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GB" dirty="0" smtClean="0"/>
              <a:t>What is the CSP Council proposing around governance? Council has developed a new governance model with a smaller Council of 12 elected members (currently 27 members) and three supporting committees. This is the result of a thorough governance review, drawing on governance good practice, benchmarking with others and an assessment of the pros and cons of current CSP arrangements. These changes will be put to members for approval at the Annual General Meeting on 11 November 2017 at PUK. The model is based on Council’s earlier decisions, in particular:  The purpose of Council – “The purpose of Council is to provide leadership of the physiotherapy profession and governance of the CSP”; and  Leadership representation – Council members are representatives of the CSP membership, elected to lead the profession. They will consider all members’ needs and work in the best interests of the profession as whole. Under the proposed model, Council will get the very best 12 members – regardless of where they live or work. With well-established networks and good communication, this will encourage grass-roots interest in Council and participation in the election process from across England, Northern Ireland, Scotland and Wales. Finance, Risk and Audit Committee Professional Committee Employment committee 2 of 5 All members will be eligible to stand for election to Council, reflecting the changing and increasingly complex environment members work in. This is a move away from segmentation, i.e. without seats reserved for particular groups and areas e.g. the NHS, research, associates, students, regions and nations. Council will draw on particular geographical or sector expertise as required when it makes decisions and has agreed a set of principles for engaging with members. Terms of reference for the committees define their purpose and remit, along with details of how they will operate [LINK]. Fewer committees will ensure strong focus on and good scrutiny of key Council functions. Other ways of gaining member insight and expertise, e.g. project and programme groups, short-life working groups, workshops, roundtables, peer review and research activity, will target particular CSP business needs and provide more opportunities for members to contribute in a timely way. Council has agreed principles to make sure it draws on and uses members’ expertise and perspectives well. FAQs December 2015 onwards What is governance? Governance is about how an organisation is run, in particular its decision-making processes and structures. The Council is the CSP’s ‘governing body’, providing strategic leadership and making key decisions on behalf of the Society and its members. The Council is supported by committees, working groups, networks, boards, the broader CSP membership and CSP staff. Why is CSP governance being reviewed? Whilst high profile disasters like FIFA and Kids C 3 of 5 What’s the scope of the Governance Review? The Review will focus on Council and its committees. It may have wider learning points for other CSP groups but these do not form part of the formal review. The CSP Charitable Trust and Members’ Benevolent Fund are independent charities with separate governing bodies and so are out of scope. The review’s findings may include recommendations that can be actioned immediately as part of a modernisation programme. Small-scale actions that don’t require member agreement e.g. reducing meeting times and producing more outcome-focused business agendas, will be actioned over the course of the Review. Is the review an excuse to reduce member involvement? Far from it! One concern is that current governance arrangements make it hard for members to participate in governance, e.g. it’s difficult for members to find the time the CSP currently demands of its Council and committee members. Current governance arrangements may limit the range and diversity of members that can get involved. The Review will look at ways to improve members’ engagement in CSP decision making through different ways of working and testing options for new governance models. Is it a cost-cutting exercise? No, there is no cost-cutting agenda or savings target. The Governance Review will seek to make sure that governance arrangements represent value for money, using members’ subscriptions well. How will the governance review affect me? The CSP is a member-led professional body and trade union. Members’ engagement in decision making ensures that CSP priorities and work focus on the issues members think are important, working together in the best interests of the physiotherapy profession. The governance review’s aim to improve member engagement will enable you to have more opportunities to be part of CSP’s influencing and policy work. What will it involve? The Governance Review is run as a project divided into different stages (a project brief is available on request). Work in the spring and summer 2016 focuses on assessing current arrangements, benchmarking and learning from others. Over the autumn governance models will start to be developed and tested before a Council preferred model is worked up over the winter. All stages of the review will include consultation with stakeholders including the Country Boards, English Regional Networks, committees and other CSP members. Any significant changes to governance arrangements will need to be agreed at the Annual General Meeting (AGM) in November 2017. What’s the timescale? As good practitioners, CSP members will want to maintain a constant watch on governance to make sure it supports the CSP in being an effective and efficient organisation. The current work is due to conclude at the 2017 AGM, which reflects the scale of work, the range and complexity of issues being reviewed and developed and the need to consult with CSP members. </a:t>
            </a:r>
            <a:endParaRPr lang="en-GB" dirty="0"/>
          </a:p>
        </p:txBody>
      </p:sp>
      <p:sp>
        <p:nvSpPr>
          <p:cNvPr id="4" name="Slide Number Placeholder 3"/>
          <p:cNvSpPr>
            <a:spLocks noGrp="1"/>
          </p:cNvSpPr>
          <p:nvPr>
            <p:ph type="sldNum" sz="quarter" idx="10"/>
          </p:nvPr>
        </p:nvSpPr>
        <p:spPr/>
        <p:txBody>
          <a:bodyPr/>
          <a:lstStyle/>
          <a:p>
            <a:fld id="{FFA5208C-D5B8-41AA-9899-0311D22C914E}" type="slidenum">
              <a:rPr lang="en-GB" smtClean="0"/>
              <a:pPr/>
              <a:t>8</a:t>
            </a:fld>
            <a:endParaRPr lang="en-GB" dirty="0"/>
          </a:p>
        </p:txBody>
      </p:sp>
    </p:spTree>
    <p:extLst>
      <p:ext uri="{BB962C8B-B14F-4D97-AF65-F5344CB8AC3E}">
        <p14:creationId xmlns:p14="http://schemas.microsoft.com/office/powerpoint/2010/main" val="2804605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GB" dirty="0" smtClean="0"/>
              <a:t>What is the CSP Council proposing around governance? Council has developed a new governance model with a smaller Council of 12 elected members (currently 27 members) and three supporting committees. This is the result of a thorough governance review, drawing on governance good practice, benchmarking with others and an assessment of the pros and cons of current CSP arrangements. These changes will be put to members for approval at the Annual General Meeting on 11 November 2017 at PUK. The model is based on Council’s earlier decisions, in particular:  The purpose of Council – “The purpose of Council is to provide leadership of the physiotherapy profession and governance of the CSP”; and  Leadership representation – Council members are representatives of the CSP membership, elected to lead the profession. They will consider all members’ needs and work in the best interests of the profession as whole. Under the proposed model, Council will get the very best 12 members – regardless of where they live or work. With well-established networks and good communication, this will encourage grass-roots interest in Council and participation in the election process from across England, Northern Ireland, Scotland and Wales. Finance, Risk and Audit Committee Professional Committee Employment committee 2 of 5 All members will be eligible to stand for election to Council, reflecting the changing and increasingly complex environment members work in. This is a move away from segmentation, i.e. without seats reserved for particular groups and areas e.g. the NHS, research, associates, students, regions and nations. Council will draw on particular geographical or sector expertise as required when it makes decisions and has agreed a set of principles for engaging with members. Terms of reference for the committees define their purpose and remit, along with details of how they will operate [LINK]. Fewer committees will ensure strong focus on and good scrutiny of key Council functions. Other ways of gaining member insight and expertise, e.g. project and programme groups, short-life working groups, workshops, roundtables, peer review and research activity, will target particular CSP business needs and provide more opportunities for members to contribute in a timely way. Council has agreed principles to make sure it draws on and uses members’ expertise and perspectives well. FAQs December 2015 onwards What is governance? Governance is about how an organisation is run, in particular its decision-making processes and structures. The Council is the CSP’s ‘governing body’, providing strategic leadership and making key decisions on behalf of the Society and its members. The Council is supported by committees, working groups, networks, boards, the broader CSP membership and CSP staff. Why is CSP governance being reviewed? Whilst high profile disasters like FIFA and Kids C 3 of 5 What’s the scope of the Governance Review? The Review will focus on Council and its committees. It may have wider learning points for other CSP groups but these do not form part of the formal review. The CSP Charitable Trust and Members’ Benevolent Fund are independent charities with separate governing bodies and so are out of scope. The review’s findings may include recommendations that can be actioned immediately as part of a modernisation programme. Small-scale actions that don’t require member agreement e.g. reducing meeting times and producing more outcome-focused business agendas, will be actioned over the course of the Review. Is the review an excuse to reduce member involvement? Far from it! One concern is that current governance arrangements make it hard for members to participate in governance, e.g. it’s difficult for members to find the time the CSP currently demands of its Council and committee members. Current governance arrangements may limit the range and diversity of members that can get involved. The Review will look at ways to improve members’ engagement in CSP decision making through different ways of working and testing options for new governance models. Is it a cost-cutting exercise? No, there is no cost-cutting agenda or savings target. The Governance Review will seek to make sure that governance arrangements represent value for money, using members’ subscriptions well. How will the governance review affect me? The CSP is a member-led professional body and trade union. Members’ engagement in decision making ensures that CSP priorities and work focus on the issues members think are important, working together in the best interests of the physiotherapy profession. The governance review’s aim to improve member engagement will enable you to have more opportunities to be part of CSP’s influencing and policy work. What will it involve? The Governance Review is run as a project divided into different stages (a project brief is available on request). Work in the spring and summer 2016 focuses on assessing current arrangements, benchmarking and learning from others. Over the autumn governance models will start to be developed and tested before a Council preferred model is worked up over the winter. All stages of the review will include consultation with stakeholders including the Country Boards, English Regional Networks, committees and other CSP members. Any significant changes to governance arrangements will need to be agreed at the Annual General Meeting (AGM) in November 2017. What’s the timescale? As good practitioners, CSP members will want to maintain a constant watch on governance to make sure it supports the CSP in being an effective and efficient organisation. The current work is due to conclude at the 2017 AGM, which reflects the scale of work, the range and complexity of issues being reviewed and developed and the need to consult with CSP members. </a:t>
            </a:r>
            <a:endParaRPr lang="en-GB" dirty="0"/>
          </a:p>
        </p:txBody>
      </p:sp>
      <p:sp>
        <p:nvSpPr>
          <p:cNvPr id="4" name="Slide Number Placeholder 3"/>
          <p:cNvSpPr>
            <a:spLocks noGrp="1"/>
          </p:cNvSpPr>
          <p:nvPr>
            <p:ph type="sldNum" sz="quarter" idx="10"/>
          </p:nvPr>
        </p:nvSpPr>
        <p:spPr/>
        <p:txBody>
          <a:bodyPr/>
          <a:lstStyle/>
          <a:p>
            <a:fld id="{FFA5208C-D5B8-41AA-9899-0311D22C914E}" type="slidenum">
              <a:rPr lang="en-GB" smtClean="0"/>
              <a:pPr/>
              <a:t>9</a:t>
            </a:fld>
            <a:endParaRPr lang="en-GB" dirty="0"/>
          </a:p>
        </p:txBody>
      </p:sp>
    </p:spTree>
    <p:extLst>
      <p:ext uri="{BB962C8B-B14F-4D97-AF65-F5344CB8AC3E}">
        <p14:creationId xmlns:p14="http://schemas.microsoft.com/office/powerpoint/2010/main" val="23120659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lang="en-US" sz="5400" b="1" kern="1200" baseline="30000" dirty="0" smtClean="0">
                <a:solidFill>
                  <a:srgbClr val="4E5590"/>
                </a:solidFill>
                <a:latin typeface="Arial Bold" pitchFamily="34" charset="0"/>
                <a:ea typeface="+mn-ea"/>
                <a:cs typeface="Arial Bold"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4D4AB1E-6B7D-49B7-ABF6-71E4B0AA11BB}" type="datetimeFigureOut">
              <a:rPr lang="en-US" smtClean="0"/>
              <a:pPr/>
              <a:t>7/24/2018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27B4EA-56D5-40A5-951C-369EC0F9CDBA}" type="slidenum">
              <a:rPr lang="en-US" smtClean="0"/>
              <a:pPr/>
              <a:t>‹#›</a:t>
            </a:fld>
            <a:endParaRPr lang="en-US" dirty="0"/>
          </a:p>
        </p:txBody>
      </p:sp>
      <p:pic>
        <p:nvPicPr>
          <p:cNvPr id="9" name="Picture 8" descr="CSP MASTER LOGO cmyk.eps"/>
          <p:cNvPicPr>
            <a:picLocks noChangeAspect="1"/>
          </p:cNvPicPr>
          <p:nvPr userDrawn="1"/>
        </p:nvPicPr>
        <p:blipFill>
          <a:blip r:embed="rId2" cstate="print"/>
          <a:stretch>
            <a:fillRect/>
          </a:stretch>
        </p:blipFill>
        <p:spPr>
          <a:xfrm>
            <a:off x="228600" y="228600"/>
            <a:ext cx="1600200" cy="92707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4D4AB1E-6B7D-49B7-ABF6-71E4B0AA11BB}" type="datetimeFigureOut">
              <a:rPr lang="en-US" smtClean="0"/>
              <a:pPr/>
              <a:t>7/24/2018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D27B4EA-56D5-40A5-951C-369EC0F9CDBA}" type="slidenum">
              <a:rPr lang="en-US" smtClean="0"/>
              <a:pPr/>
              <a:t>‹#›</a:t>
            </a:fld>
            <a:endParaRPr lang="en-US" dirty="0"/>
          </a:p>
        </p:txBody>
      </p:sp>
      <p:pic>
        <p:nvPicPr>
          <p:cNvPr id="8" name="Picture 7"/>
          <p:cNvPicPr>
            <a:picLocks noChangeAspect="1"/>
          </p:cNvPicPr>
          <p:nvPr userDrawn="1"/>
        </p:nvPicPr>
        <p:blipFill>
          <a:blip r:embed="rId2" cstate="print"/>
          <a:stretch>
            <a:fillRect/>
          </a:stretch>
        </p:blipFill>
        <p:spPr>
          <a:xfrm>
            <a:off x="1889244" y="721161"/>
            <a:ext cx="8382000" cy="7315200"/>
          </a:xfrm>
          <a:prstGeom prst="rect">
            <a:avLst/>
          </a:prstGeom>
        </p:spPr>
      </p:pic>
      <p:pic>
        <p:nvPicPr>
          <p:cNvPr id="9" name="Picture 8" descr="CSP MASTER LOGO cmyk.eps"/>
          <p:cNvPicPr>
            <a:picLocks noChangeAspect="1"/>
          </p:cNvPicPr>
          <p:nvPr userDrawn="1"/>
        </p:nvPicPr>
        <p:blipFill>
          <a:blip r:embed="rId3" cstate="print"/>
          <a:stretch>
            <a:fillRect/>
          </a:stretch>
        </p:blipFill>
        <p:spPr>
          <a:xfrm>
            <a:off x="228600" y="228600"/>
            <a:ext cx="1600200" cy="927075"/>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 list with web addres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4D4AB1E-6B7D-49B7-ABF6-71E4B0AA11BB}" type="datetimeFigureOut">
              <a:rPr lang="en-US" smtClean="0"/>
              <a:pPr/>
              <a:t>7/24/2018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27B4EA-56D5-40A5-951C-369EC0F9CDBA}" type="slidenum">
              <a:rPr lang="en-US" smtClean="0"/>
              <a:pPr/>
              <a:t>‹#›</a:t>
            </a:fld>
            <a:endParaRPr lang="en-US" dirty="0"/>
          </a:p>
        </p:txBody>
      </p:sp>
      <p:pic>
        <p:nvPicPr>
          <p:cNvPr id="9" name="Picture 8" descr="CSP MASTER LOGO cmyk.eps"/>
          <p:cNvPicPr>
            <a:picLocks noChangeAspect="1"/>
          </p:cNvPicPr>
          <p:nvPr userDrawn="1"/>
        </p:nvPicPr>
        <p:blipFill>
          <a:blip r:embed="rId2" cstate="print"/>
          <a:stretch>
            <a:fillRect/>
          </a:stretch>
        </p:blipFill>
        <p:spPr>
          <a:xfrm>
            <a:off x="228600" y="228600"/>
            <a:ext cx="3288170" cy="1905000"/>
          </a:xfrm>
          <a:prstGeom prst="rect">
            <a:avLst/>
          </a:prstGeom>
        </p:spPr>
      </p:pic>
      <p:sp>
        <p:nvSpPr>
          <p:cNvPr id="12" name="Title 1"/>
          <p:cNvSpPr txBox="1">
            <a:spLocks/>
          </p:cNvSpPr>
          <p:nvPr userDrawn="1"/>
        </p:nvSpPr>
        <p:spPr>
          <a:xfrm>
            <a:off x="4114800" y="5410200"/>
            <a:ext cx="6705600" cy="1828800"/>
          </a:xfrm>
          <a:prstGeom prst="rect">
            <a:avLst/>
          </a:prstGeom>
        </p:spPr>
        <p:txBody>
          <a:bodyPr vert="horz" lIns="91440" tIns="45720" rIns="91440" bIns="45720" rtlCol="0" anchor="ctr">
            <a:normAutofit/>
          </a:bodyPr>
          <a:lstStyle/>
          <a:p>
            <a:r>
              <a:rPr lang="en-US" sz="7200" b="1" baseline="30000" dirty="0" smtClean="0">
                <a:solidFill>
                  <a:srgbClr val="4E5590"/>
                </a:solidFill>
                <a:latin typeface="Arial"/>
                <a:cs typeface="Arial"/>
              </a:rPr>
              <a:t>www.csp.org.uk</a:t>
            </a:r>
            <a:endParaRPr lang="en-US" sz="7200" b="1" baseline="30000" dirty="0">
              <a:solidFill>
                <a:srgbClr val="4E5590"/>
              </a:solidFill>
              <a:latin typeface="Arial"/>
              <a:cs typeface="Arial"/>
            </a:endParaRPr>
          </a:p>
        </p:txBody>
      </p:sp>
      <p:sp>
        <p:nvSpPr>
          <p:cNvPr id="14" name="Content Placeholder 13"/>
          <p:cNvSpPr>
            <a:spLocks noGrp="1"/>
          </p:cNvSpPr>
          <p:nvPr>
            <p:ph sz="quarter" idx="13"/>
          </p:nvPr>
        </p:nvSpPr>
        <p:spPr>
          <a:xfrm>
            <a:off x="642938" y="2286000"/>
            <a:ext cx="7858125" cy="314325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ogo in middl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4D4AB1E-6B7D-49B7-ABF6-71E4B0AA11BB}" type="datetimeFigureOut">
              <a:rPr lang="en-US" smtClean="0"/>
              <a:pPr/>
              <a:t>7/24/2018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27B4EA-56D5-40A5-951C-369EC0F9CDBA}" type="slidenum">
              <a:rPr lang="en-US" smtClean="0"/>
              <a:pPr/>
              <a:t>‹#›</a:t>
            </a:fld>
            <a:endParaRPr lang="en-US" dirty="0"/>
          </a:p>
        </p:txBody>
      </p:sp>
      <p:pic>
        <p:nvPicPr>
          <p:cNvPr id="7" name="Picture 6" descr="CSP MASTER LOGO cmyk.eps"/>
          <p:cNvPicPr>
            <a:picLocks noChangeAspect="1"/>
          </p:cNvPicPr>
          <p:nvPr userDrawn="1"/>
        </p:nvPicPr>
        <p:blipFill>
          <a:blip r:embed="rId2" cstate="print"/>
          <a:stretch>
            <a:fillRect/>
          </a:stretch>
        </p:blipFill>
        <p:spPr>
          <a:xfrm>
            <a:off x="2133600" y="1752600"/>
            <a:ext cx="4734964" cy="274320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517828" y="1887133"/>
            <a:ext cx="5940123" cy="1810224"/>
          </a:xfrm>
          <a:prstGeom prst="rect">
            <a:avLst/>
          </a:prstGeom>
        </p:spPr>
        <p:txBody>
          <a:bodyPr vert="horz" lIns="91440" tIns="45720" rIns="91440" bIns="45720" rtlCol="0" anchor="t" anchorCtr="0">
            <a:normAutofit/>
          </a:bodyPr>
          <a:lstStyle>
            <a:lvl1pPr>
              <a:defRPr baseline="0"/>
            </a:lvl1pPr>
          </a:lstStyle>
          <a:p>
            <a:r>
              <a:rPr lang="en-US" dirty="0"/>
              <a:t>Click to add presentation title</a:t>
            </a:r>
            <a:br>
              <a:rPr lang="en-US" dirty="0"/>
            </a:br>
            <a:endParaRPr lang="en-GB" dirty="0"/>
          </a:p>
        </p:txBody>
      </p:sp>
      <p:sp>
        <p:nvSpPr>
          <p:cNvPr id="8" name="Text Placeholder 4"/>
          <p:cNvSpPr>
            <a:spLocks noGrp="1"/>
          </p:cNvSpPr>
          <p:nvPr>
            <p:ph type="body" sz="quarter" idx="12" hasCustomPrompt="1"/>
          </p:nvPr>
        </p:nvSpPr>
        <p:spPr>
          <a:xfrm>
            <a:off x="517826" y="241654"/>
            <a:ext cx="5940123" cy="402403"/>
          </a:xfrm>
          <a:prstGeom prst="rect">
            <a:avLst/>
          </a:prstGeom>
        </p:spPr>
        <p:txBody>
          <a:bodyPr anchor="t" anchorCtr="0">
            <a:noAutofit/>
          </a:bodyPr>
          <a:lstStyle>
            <a:lvl1pPr marL="0" indent="0">
              <a:lnSpc>
                <a:spcPct val="100000"/>
              </a:lnSpc>
              <a:spcBef>
                <a:spcPts val="0"/>
              </a:spcBef>
              <a:buNone/>
              <a:defRPr sz="750" b="0">
                <a:solidFill>
                  <a:srgbClr val="53565A"/>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add presentation title, author and date</a:t>
            </a:r>
            <a:endParaRPr lang="en-GB" dirty="0"/>
          </a:p>
        </p:txBody>
      </p:sp>
      <p:sp>
        <p:nvSpPr>
          <p:cNvPr id="11" name="Picture Placeholder 10"/>
          <p:cNvSpPr>
            <a:spLocks noGrp="1"/>
          </p:cNvSpPr>
          <p:nvPr>
            <p:ph type="pic" sz="quarter" idx="13" hasCustomPrompt="1"/>
          </p:nvPr>
        </p:nvSpPr>
        <p:spPr>
          <a:xfrm>
            <a:off x="6718854" y="5295819"/>
            <a:ext cx="1867894" cy="1374775"/>
          </a:xfrm>
          <a:prstGeom prst="rect">
            <a:avLst/>
          </a:prstGeom>
          <a:noFill/>
          <a:ln>
            <a:noFill/>
          </a:ln>
        </p:spPr>
        <p:txBody>
          <a:bodyPr/>
          <a:lstStyle>
            <a:lvl1pPr marL="0" indent="0">
              <a:buNone/>
              <a:defRPr sz="1050" baseline="0">
                <a:solidFill>
                  <a:srgbClr val="53565A"/>
                </a:solidFill>
                <a:latin typeface="Arial" panose="020B0604020202020204" pitchFamily="34" charset="0"/>
                <a:cs typeface="Arial" panose="020B0604020202020204" pitchFamily="34" charset="0"/>
              </a:defRPr>
            </a:lvl1pPr>
          </a:lstStyle>
          <a:p>
            <a:r>
              <a:rPr lang="en-GB" dirty="0"/>
              <a:t>Insert company logo if applicable</a:t>
            </a:r>
          </a:p>
        </p:txBody>
      </p:sp>
      <p:sp>
        <p:nvSpPr>
          <p:cNvPr id="6" name="Text Placeholder 5"/>
          <p:cNvSpPr>
            <a:spLocks noGrp="1"/>
          </p:cNvSpPr>
          <p:nvPr>
            <p:ph type="body" sz="quarter" idx="14" hasCustomPrompt="1"/>
          </p:nvPr>
        </p:nvSpPr>
        <p:spPr>
          <a:xfrm>
            <a:off x="517826" y="3887790"/>
            <a:ext cx="5940123" cy="708025"/>
          </a:xfrm>
          <a:prstGeom prst="rect">
            <a:avLst/>
          </a:prstGeom>
        </p:spPr>
        <p:txBody>
          <a:bodyPr/>
          <a:lstStyle>
            <a:lvl1pPr marL="0" indent="0">
              <a:buNone/>
              <a:defRPr sz="975" b="1" baseline="0">
                <a:solidFill>
                  <a:srgbClr val="165788"/>
                </a:solidFill>
                <a:latin typeface="Arial" panose="020B0604020202020204" pitchFamily="34" charset="0"/>
                <a:cs typeface="Arial" panose="020B0604020202020204" pitchFamily="34" charset="0"/>
              </a:defRPr>
            </a:lvl1pPr>
            <a:lvl2pPr>
              <a:defRPr sz="1050">
                <a:solidFill>
                  <a:srgbClr val="53565A"/>
                </a:solidFill>
                <a:latin typeface="Arial" panose="020B0604020202020204" pitchFamily="34" charset="0"/>
                <a:cs typeface="Arial" panose="020B0604020202020204" pitchFamily="34" charset="0"/>
              </a:defRPr>
            </a:lvl2pPr>
            <a:lvl3pPr>
              <a:defRPr sz="1050">
                <a:solidFill>
                  <a:srgbClr val="53565A"/>
                </a:solidFill>
                <a:latin typeface="Arial" panose="020B0604020202020204" pitchFamily="34" charset="0"/>
                <a:cs typeface="Arial" panose="020B0604020202020204" pitchFamily="34" charset="0"/>
              </a:defRPr>
            </a:lvl3pPr>
            <a:lvl4pPr>
              <a:defRPr sz="1050">
                <a:solidFill>
                  <a:srgbClr val="53565A"/>
                </a:solidFill>
                <a:latin typeface="Arial" panose="020B0604020202020204" pitchFamily="34" charset="0"/>
                <a:cs typeface="Arial" panose="020B0604020202020204" pitchFamily="34" charset="0"/>
              </a:defRPr>
            </a:lvl4pPr>
            <a:lvl5pPr>
              <a:defRPr sz="1050">
                <a:solidFill>
                  <a:srgbClr val="53565A"/>
                </a:solidFill>
                <a:latin typeface="Arial" panose="020B0604020202020204" pitchFamily="34" charset="0"/>
                <a:cs typeface="Arial" panose="020B0604020202020204" pitchFamily="34" charset="0"/>
              </a:defRPr>
            </a:lvl5pPr>
          </a:lstStyle>
          <a:p>
            <a:pPr lvl="0"/>
            <a:r>
              <a:rPr lang="en-US" dirty="0"/>
              <a:t>To ensure you take full advantage of our new presentation template, please take a moment to read the quick reference guide available on </a:t>
            </a:r>
            <a:r>
              <a:rPr lang="en-US" dirty="0" err="1"/>
              <a:t>Spacehopper</a:t>
            </a:r>
            <a:r>
              <a:rPr lang="en-US" dirty="0"/>
              <a:t>. There you will also find a full user guide.</a:t>
            </a:r>
            <a:endParaRPr lang="en-GB" dirty="0"/>
          </a:p>
        </p:txBody>
      </p:sp>
    </p:spTree>
    <p:extLst>
      <p:ext uri="{BB962C8B-B14F-4D97-AF65-F5344CB8AC3E}">
        <p14:creationId xmlns:p14="http://schemas.microsoft.com/office/powerpoint/2010/main" val="295419281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517828" y="1887133"/>
            <a:ext cx="5940123" cy="1810224"/>
          </a:xfrm>
          <a:prstGeom prst="rect">
            <a:avLst/>
          </a:prstGeom>
        </p:spPr>
        <p:txBody>
          <a:bodyPr vert="horz" lIns="91440" tIns="45720" rIns="91440" bIns="45720" rtlCol="0" anchor="t" anchorCtr="0">
            <a:normAutofit/>
          </a:bodyPr>
          <a:lstStyle>
            <a:lvl1pPr>
              <a:defRPr baseline="0"/>
            </a:lvl1pPr>
          </a:lstStyle>
          <a:p>
            <a:r>
              <a:rPr lang="en-US" dirty="0"/>
              <a:t>Click to add presentation title</a:t>
            </a:r>
            <a:br>
              <a:rPr lang="en-US" dirty="0"/>
            </a:br>
            <a:endParaRPr lang="en-GB" dirty="0"/>
          </a:p>
        </p:txBody>
      </p:sp>
      <p:sp>
        <p:nvSpPr>
          <p:cNvPr id="8" name="Text Placeholder 4"/>
          <p:cNvSpPr>
            <a:spLocks noGrp="1"/>
          </p:cNvSpPr>
          <p:nvPr>
            <p:ph type="body" sz="quarter" idx="12" hasCustomPrompt="1"/>
          </p:nvPr>
        </p:nvSpPr>
        <p:spPr>
          <a:xfrm>
            <a:off x="517826" y="241654"/>
            <a:ext cx="5940123" cy="402403"/>
          </a:xfrm>
          <a:prstGeom prst="rect">
            <a:avLst/>
          </a:prstGeom>
        </p:spPr>
        <p:txBody>
          <a:bodyPr anchor="t" anchorCtr="0">
            <a:noAutofit/>
          </a:bodyPr>
          <a:lstStyle>
            <a:lvl1pPr marL="0" indent="0">
              <a:lnSpc>
                <a:spcPct val="100000"/>
              </a:lnSpc>
              <a:spcBef>
                <a:spcPts val="0"/>
              </a:spcBef>
              <a:buNone/>
              <a:defRPr sz="750" b="0">
                <a:solidFill>
                  <a:srgbClr val="53565A"/>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add presentation title, author and date</a:t>
            </a:r>
            <a:endParaRPr lang="en-GB" dirty="0"/>
          </a:p>
        </p:txBody>
      </p:sp>
      <p:sp>
        <p:nvSpPr>
          <p:cNvPr id="11" name="Picture Placeholder 10"/>
          <p:cNvSpPr>
            <a:spLocks noGrp="1"/>
          </p:cNvSpPr>
          <p:nvPr>
            <p:ph type="pic" sz="quarter" idx="13" hasCustomPrompt="1"/>
          </p:nvPr>
        </p:nvSpPr>
        <p:spPr>
          <a:xfrm>
            <a:off x="6718854" y="5295819"/>
            <a:ext cx="1867894" cy="1374775"/>
          </a:xfrm>
          <a:prstGeom prst="rect">
            <a:avLst/>
          </a:prstGeom>
          <a:noFill/>
          <a:ln>
            <a:noFill/>
          </a:ln>
        </p:spPr>
        <p:txBody>
          <a:bodyPr/>
          <a:lstStyle>
            <a:lvl1pPr marL="0" indent="0">
              <a:buNone/>
              <a:defRPr sz="1050" baseline="0">
                <a:solidFill>
                  <a:srgbClr val="53565A"/>
                </a:solidFill>
                <a:latin typeface="Arial" panose="020B0604020202020204" pitchFamily="34" charset="0"/>
                <a:cs typeface="Arial" panose="020B0604020202020204" pitchFamily="34" charset="0"/>
              </a:defRPr>
            </a:lvl1pPr>
          </a:lstStyle>
          <a:p>
            <a:r>
              <a:rPr lang="en-GB" dirty="0"/>
              <a:t>Insert company logo if applicable</a:t>
            </a:r>
          </a:p>
        </p:txBody>
      </p:sp>
      <p:sp>
        <p:nvSpPr>
          <p:cNvPr id="6" name="Text Placeholder 5"/>
          <p:cNvSpPr>
            <a:spLocks noGrp="1"/>
          </p:cNvSpPr>
          <p:nvPr>
            <p:ph type="body" sz="quarter" idx="14" hasCustomPrompt="1"/>
          </p:nvPr>
        </p:nvSpPr>
        <p:spPr>
          <a:xfrm>
            <a:off x="517826" y="3887790"/>
            <a:ext cx="5940123" cy="708025"/>
          </a:xfrm>
          <a:prstGeom prst="rect">
            <a:avLst/>
          </a:prstGeom>
        </p:spPr>
        <p:txBody>
          <a:bodyPr/>
          <a:lstStyle>
            <a:lvl1pPr marL="0" indent="0">
              <a:buNone/>
              <a:defRPr sz="975" b="1" baseline="0">
                <a:solidFill>
                  <a:srgbClr val="165788"/>
                </a:solidFill>
                <a:latin typeface="Arial" panose="020B0604020202020204" pitchFamily="34" charset="0"/>
                <a:cs typeface="Arial" panose="020B0604020202020204" pitchFamily="34" charset="0"/>
              </a:defRPr>
            </a:lvl1pPr>
            <a:lvl2pPr>
              <a:defRPr sz="1050">
                <a:solidFill>
                  <a:srgbClr val="53565A"/>
                </a:solidFill>
                <a:latin typeface="Arial" panose="020B0604020202020204" pitchFamily="34" charset="0"/>
                <a:cs typeface="Arial" panose="020B0604020202020204" pitchFamily="34" charset="0"/>
              </a:defRPr>
            </a:lvl2pPr>
            <a:lvl3pPr>
              <a:defRPr sz="1050">
                <a:solidFill>
                  <a:srgbClr val="53565A"/>
                </a:solidFill>
                <a:latin typeface="Arial" panose="020B0604020202020204" pitchFamily="34" charset="0"/>
                <a:cs typeface="Arial" panose="020B0604020202020204" pitchFamily="34" charset="0"/>
              </a:defRPr>
            </a:lvl3pPr>
            <a:lvl4pPr>
              <a:defRPr sz="1050">
                <a:solidFill>
                  <a:srgbClr val="53565A"/>
                </a:solidFill>
                <a:latin typeface="Arial" panose="020B0604020202020204" pitchFamily="34" charset="0"/>
                <a:cs typeface="Arial" panose="020B0604020202020204" pitchFamily="34" charset="0"/>
              </a:defRPr>
            </a:lvl4pPr>
            <a:lvl5pPr>
              <a:defRPr sz="1050">
                <a:solidFill>
                  <a:srgbClr val="53565A"/>
                </a:solidFill>
                <a:latin typeface="Arial" panose="020B0604020202020204" pitchFamily="34" charset="0"/>
                <a:cs typeface="Arial" panose="020B0604020202020204" pitchFamily="34" charset="0"/>
              </a:defRPr>
            </a:lvl5pPr>
          </a:lstStyle>
          <a:p>
            <a:pPr lvl="0"/>
            <a:r>
              <a:rPr lang="en-US" dirty="0"/>
              <a:t>To ensure you take full advantage of our new presentation template, please take a moment to read the quick reference guide available on </a:t>
            </a:r>
            <a:r>
              <a:rPr lang="en-US" dirty="0" err="1"/>
              <a:t>Spacehopper</a:t>
            </a:r>
            <a:r>
              <a:rPr lang="en-US" dirty="0"/>
              <a:t>. There you will also find a full user guide.</a:t>
            </a:r>
            <a:endParaRPr lang="en-GB" dirty="0"/>
          </a:p>
        </p:txBody>
      </p:sp>
    </p:spTree>
    <p:extLst>
      <p:ext uri="{BB962C8B-B14F-4D97-AF65-F5344CB8AC3E}">
        <p14:creationId xmlns:p14="http://schemas.microsoft.com/office/powerpoint/2010/main" val="381677828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9731D-1EFE-479F-879B-C4D02306765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AEE0C61-36A6-4589-A1DC-D9F9E5BC4C67}"/>
              </a:ext>
            </a:extLst>
          </p:cNvPr>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624A4E2-AE89-443F-B0DF-D702830915D6}"/>
              </a:ext>
            </a:extLst>
          </p:cNvPr>
          <p:cNvSpPr>
            <a:spLocks noGrp="1"/>
          </p:cNvSpPr>
          <p:nvPr>
            <p:ph type="dt" sz="half" idx="10"/>
          </p:nvPr>
        </p:nvSpPr>
        <p:spPr>
          <a:xfrm>
            <a:off x="628650" y="6356351"/>
            <a:ext cx="2057400" cy="365125"/>
          </a:xfrm>
          <a:prstGeom prst="rect">
            <a:avLst/>
          </a:prstGeom>
        </p:spPr>
        <p:txBody>
          <a:bodyPr/>
          <a:lstStyle/>
          <a:p>
            <a:fld id="{D5DB807B-5B30-454C-A69F-66DBD37364C2}" type="datetimeFigureOut">
              <a:rPr lang="en-GB" smtClean="0"/>
              <a:t>24/07/2018</a:t>
            </a:fld>
            <a:endParaRPr lang="en-GB"/>
          </a:p>
        </p:txBody>
      </p:sp>
      <p:sp>
        <p:nvSpPr>
          <p:cNvPr id="5" name="Footer Placeholder 4">
            <a:extLst>
              <a:ext uri="{FF2B5EF4-FFF2-40B4-BE49-F238E27FC236}">
                <a16:creationId xmlns:a16="http://schemas.microsoft.com/office/drawing/2014/main" id="{68F25C68-A04D-4BE3-BBC2-E59A3447FF3D}"/>
              </a:ext>
            </a:extLst>
          </p:cNvPr>
          <p:cNvSpPr>
            <a:spLocks noGrp="1"/>
          </p:cNvSpPr>
          <p:nvPr>
            <p:ph type="ftr" sz="quarter" idx="11"/>
          </p:nvPr>
        </p:nvSpPr>
        <p:spPr>
          <a:xfrm>
            <a:off x="3028950" y="6356351"/>
            <a:ext cx="30861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675FCB6A-D30D-43E7-8335-2A9C8ECC7192}"/>
              </a:ext>
            </a:extLst>
          </p:cNvPr>
          <p:cNvSpPr>
            <a:spLocks noGrp="1"/>
          </p:cNvSpPr>
          <p:nvPr>
            <p:ph type="sldNum" sz="quarter" idx="12"/>
          </p:nvPr>
        </p:nvSpPr>
        <p:spPr>
          <a:xfrm>
            <a:off x="6457950" y="6356351"/>
            <a:ext cx="2057400" cy="365125"/>
          </a:xfrm>
          <a:prstGeom prst="rect">
            <a:avLst/>
          </a:prstGeom>
        </p:spPr>
        <p:txBody>
          <a:bodyPr/>
          <a:lstStyle/>
          <a:p>
            <a:fld id="{CD1B717E-7974-455A-8B69-97C0EEBCE49D}" type="slidenum">
              <a:rPr lang="en-GB" smtClean="0"/>
              <a:t>‹#›</a:t>
            </a:fld>
            <a:endParaRPr lang="en-GB"/>
          </a:p>
        </p:txBody>
      </p:sp>
    </p:spTree>
    <p:extLst>
      <p:ext uri="{BB962C8B-B14F-4D97-AF65-F5344CB8AC3E}">
        <p14:creationId xmlns:p14="http://schemas.microsoft.com/office/powerpoint/2010/main" val="11696492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960B5-0E62-4BB7-9ADB-E21EC2EA83F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2AA7108-939F-423E-B8FD-A9DA08567D4E}"/>
              </a:ext>
            </a:extLst>
          </p:cNvPr>
          <p:cNvSpPr>
            <a:spLocks noGrp="1"/>
          </p:cNvSpPr>
          <p:nvPr>
            <p:ph type="dt" sz="half" idx="10"/>
          </p:nvPr>
        </p:nvSpPr>
        <p:spPr>
          <a:xfrm>
            <a:off x="628650" y="6356351"/>
            <a:ext cx="2057400" cy="365125"/>
          </a:xfrm>
          <a:prstGeom prst="rect">
            <a:avLst/>
          </a:prstGeom>
        </p:spPr>
        <p:txBody>
          <a:bodyPr/>
          <a:lstStyle/>
          <a:p>
            <a:fld id="{D5DB807B-5B30-454C-A69F-66DBD37364C2}" type="datetimeFigureOut">
              <a:rPr lang="en-GB" smtClean="0"/>
              <a:t>24/07/2018</a:t>
            </a:fld>
            <a:endParaRPr lang="en-GB"/>
          </a:p>
        </p:txBody>
      </p:sp>
      <p:sp>
        <p:nvSpPr>
          <p:cNvPr id="4" name="Footer Placeholder 3">
            <a:extLst>
              <a:ext uri="{FF2B5EF4-FFF2-40B4-BE49-F238E27FC236}">
                <a16:creationId xmlns:a16="http://schemas.microsoft.com/office/drawing/2014/main" id="{C3936672-8ADB-4507-A978-C8217DB5479B}"/>
              </a:ext>
            </a:extLst>
          </p:cNvPr>
          <p:cNvSpPr>
            <a:spLocks noGrp="1"/>
          </p:cNvSpPr>
          <p:nvPr>
            <p:ph type="ftr" sz="quarter" idx="11"/>
          </p:nvPr>
        </p:nvSpPr>
        <p:spPr>
          <a:xfrm>
            <a:off x="3028950" y="6356351"/>
            <a:ext cx="30861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9E00D5DF-7CFD-4D70-8549-4092FEE2E193}"/>
              </a:ext>
            </a:extLst>
          </p:cNvPr>
          <p:cNvSpPr>
            <a:spLocks noGrp="1"/>
          </p:cNvSpPr>
          <p:nvPr>
            <p:ph type="sldNum" sz="quarter" idx="12"/>
          </p:nvPr>
        </p:nvSpPr>
        <p:spPr>
          <a:xfrm>
            <a:off x="6457950" y="6356351"/>
            <a:ext cx="2057400" cy="365125"/>
          </a:xfrm>
          <a:prstGeom prst="rect">
            <a:avLst/>
          </a:prstGeom>
        </p:spPr>
        <p:txBody>
          <a:bodyPr/>
          <a:lstStyle/>
          <a:p>
            <a:fld id="{CD1B717E-7974-455A-8B69-97C0EEBCE49D}" type="slidenum">
              <a:rPr lang="en-GB" smtClean="0"/>
              <a:t>‹#›</a:t>
            </a:fld>
            <a:endParaRPr lang="en-GB"/>
          </a:p>
        </p:txBody>
      </p:sp>
    </p:spTree>
    <p:extLst>
      <p:ext uri="{BB962C8B-B14F-4D97-AF65-F5344CB8AC3E}">
        <p14:creationId xmlns:p14="http://schemas.microsoft.com/office/powerpoint/2010/main" val="3720501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11" name="Text Placeholder 10"/>
          <p:cNvSpPr>
            <a:spLocks noGrp="1"/>
          </p:cNvSpPr>
          <p:nvPr>
            <p:ph type="body" sz="quarter" idx="13" hasCustomPrompt="1"/>
          </p:nvPr>
        </p:nvSpPr>
        <p:spPr>
          <a:xfrm>
            <a:off x="467544" y="1628800"/>
            <a:ext cx="8424862" cy="936625"/>
          </a:xfrm>
        </p:spPr>
        <p:txBody>
          <a:bodyPr/>
          <a:lstStyle>
            <a:lvl1pPr>
              <a:buNone/>
              <a:defRPr lang="en-US" sz="4200" b="1" kern="1200" spc="-150" dirty="0" smtClean="0">
                <a:solidFill>
                  <a:srgbClr val="4E5590"/>
                </a:solidFill>
                <a:latin typeface="Arial Bold"/>
                <a:ea typeface="+mn-ea"/>
                <a:cs typeface="Arial Bold"/>
              </a:defRPr>
            </a:lvl1pPr>
            <a:lvl3pPr>
              <a:buNone/>
              <a:defRPr/>
            </a:lvl3pPr>
            <a:lvl5pPr>
              <a:buNone/>
              <a:defRPr/>
            </a:lvl5pPr>
          </a:lstStyle>
          <a:p>
            <a:pPr lvl="0"/>
            <a:r>
              <a:rPr lang="en-US" dirty="0" smtClean="0"/>
              <a:t>Add title here</a:t>
            </a:r>
          </a:p>
        </p:txBody>
      </p:sp>
      <p:sp>
        <p:nvSpPr>
          <p:cNvPr id="3" name="Content Placeholder 2"/>
          <p:cNvSpPr>
            <a:spLocks noGrp="1"/>
          </p:cNvSpPr>
          <p:nvPr>
            <p:ph idx="1"/>
          </p:nvPr>
        </p:nvSpPr>
        <p:spPr>
          <a:xfrm>
            <a:off x="457200" y="2714620"/>
            <a:ext cx="8229600" cy="341154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D4AB1E-6B7D-49B7-ABF6-71E4B0AA11BB}" type="datetimeFigureOut">
              <a:rPr lang="en-US" smtClean="0"/>
              <a:pPr/>
              <a:t>7/24/2018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27B4EA-56D5-40A5-951C-369EC0F9CDBA}" type="slidenum">
              <a:rPr lang="en-US" smtClean="0"/>
              <a:pPr/>
              <a:t>‹#›</a:t>
            </a:fld>
            <a:endParaRPr lang="en-US" dirty="0"/>
          </a:p>
        </p:txBody>
      </p:sp>
      <p:pic>
        <p:nvPicPr>
          <p:cNvPr id="7" name="Picture 6" descr="CSP MASTER LOGO cmyk.eps"/>
          <p:cNvPicPr>
            <a:picLocks noChangeAspect="1"/>
          </p:cNvPicPr>
          <p:nvPr userDrawn="1"/>
        </p:nvPicPr>
        <p:blipFill>
          <a:blip r:embed="rId2" cstate="print"/>
          <a:stretch>
            <a:fillRect/>
          </a:stretch>
        </p:blipFill>
        <p:spPr>
          <a:xfrm>
            <a:off x="228600" y="228600"/>
            <a:ext cx="1600200" cy="927075"/>
          </a:xfrm>
          <a:prstGeom prst="rect">
            <a:avLst/>
          </a:prstGeom>
        </p:spPr>
      </p:pic>
      <p:pic>
        <p:nvPicPr>
          <p:cNvPr id="9" name="Picture 8"/>
          <p:cNvPicPr>
            <a:picLocks noChangeAspect="1"/>
          </p:cNvPicPr>
          <p:nvPr userDrawn="1"/>
        </p:nvPicPr>
        <p:blipFill>
          <a:blip r:embed="rId3" cstate="print"/>
          <a:stretch>
            <a:fillRect/>
          </a:stretch>
        </p:blipFill>
        <p:spPr>
          <a:xfrm>
            <a:off x="7119258" y="334028"/>
            <a:ext cx="2946974" cy="625727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ext Placeholder 10"/>
          <p:cNvSpPr>
            <a:spLocks noGrp="1"/>
          </p:cNvSpPr>
          <p:nvPr>
            <p:ph type="body" sz="quarter" idx="13" hasCustomPrompt="1"/>
          </p:nvPr>
        </p:nvSpPr>
        <p:spPr>
          <a:xfrm>
            <a:off x="467544" y="1628800"/>
            <a:ext cx="8424862" cy="936625"/>
          </a:xfrm>
        </p:spPr>
        <p:txBody>
          <a:bodyPr/>
          <a:lstStyle>
            <a:lvl1pPr>
              <a:buNone/>
              <a:defRPr lang="en-US" sz="4200" b="1" kern="1200" spc="-150" dirty="0" smtClean="0">
                <a:solidFill>
                  <a:srgbClr val="4E5590"/>
                </a:solidFill>
                <a:latin typeface="Arial Bold"/>
                <a:ea typeface="+mn-ea"/>
                <a:cs typeface="Arial Bold"/>
              </a:defRPr>
            </a:lvl1pPr>
            <a:lvl3pPr>
              <a:buNone/>
              <a:defRPr/>
            </a:lvl3pPr>
            <a:lvl5pPr>
              <a:buNone/>
              <a:defRPr/>
            </a:lvl5pPr>
          </a:lstStyle>
          <a:p>
            <a:pPr lvl="0"/>
            <a:r>
              <a:rPr lang="en-US" dirty="0" smtClean="0"/>
              <a:t>Add title here</a:t>
            </a:r>
          </a:p>
        </p:txBody>
      </p:sp>
      <p:sp>
        <p:nvSpPr>
          <p:cNvPr id="3" name="Content Placeholder 2"/>
          <p:cNvSpPr>
            <a:spLocks noGrp="1"/>
          </p:cNvSpPr>
          <p:nvPr>
            <p:ph idx="1"/>
          </p:nvPr>
        </p:nvSpPr>
        <p:spPr>
          <a:xfrm>
            <a:off x="457200" y="2714620"/>
            <a:ext cx="8229600" cy="341154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D4AB1E-6B7D-49B7-ABF6-71E4B0AA11BB}" type="datetimeFigureOut">
              <a:rPr lang="en-US" smtClean="0"/>
              <a:pPr/>
              <a:t>7/24/2018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27B4EA-56D5-40A5-951C-369EC0F9CDBA}" type="slidenum">
              <a:rPr lang="en-US" smtClean="0"/>
              <a:pPr/>
              <a:t>‹#›</a:t>
            </a:fld>
            <a:endParaRPr lang="en-US" dirty="0"/>
          </a:p>
        </p:txBody>
      </p:sp>
      <p:pic>
        <p:nvPicPr>
          <p:cNvPr id="7" name="Picture 6" descr="CSP MASTER LOGO cmyk.eps"/>
          <p:cNvPicPr>
            <a:picLocks noChangeAspect="1"/>
          </p:cNvPicPr>
          <p:nvPr userDrawn="1"/>
        </p:nvPicPr>
        <p:blipFill>
          <a:blip r:embed="rId2" cstate="print"/>
          <a:stretch>
            <a:fillRect/>
          </a:stretch>
        </p:blipFill>
        <p:spPr>
          <a:xfrm>
            <a:off x="228600" y="228600"/>
            <a:ext cx="1600200" cy="92707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000504"/>
            <a:ext cx="7772400" cy="1768471"/>
          </a:xfrm>
        </p:spPr>
        <p:txBody>
          <a:bodyPr anchor="t">
            <a:normAutofit/>
          </a:bodyPr>
          <a:lstStyle>
            <a:lvl1pPr marL="0" algn="l">
              <a:lnSpc>
                <a:spcPct val="200000"/>
              </a:lnSpc>
              <a:spcBef>
                <a:spcPts val="1200"/>
              </a:spcBef>
              <a:defRPr lang="en-US" sz="4800" b="1" kern="1200" baseline="30000" dirty="0" smtClean="0">
                <a:solidFill>
                  <a:srgbClr val="4E5590"/>
                </a:solidFill>
                <a:latin typeface="Arial Bold" pitchFamily="34" charset="0"/>
                <a:ea typeface="+mn-ea"/>
                <a:cs typeface="Arial Bold" pitchFamily="34" charset="0"/>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04D4AB1E-6B7D-49B7-ABF6-71E4B0AA11BB}" type="datetimeFigureOut">
              <a:rPr lang="en-US" smtClean="0"/>
              <a:pPr/>
              <a:t>7/24/2018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27B4EA-56D5-40A5-951C-369EC0F9CDBA}" type="slidenum">
              <a:rPr lang="en-US" smtClean="0"/>
              <a:pPr/>
              <a:t>‹#›</a:t>
            </a:fld>
            <a:endParaRPr lang="en-US" dirty="0"/>
          </a:p>
        </p:txBody>
      </p:sp>
      <p:pic>
        <p:nvPicPr>
          <p:cNvPr id="8" name="Picture 7" descr="CSP MASTER LOGO cmyk.eps"/>
          <p:cNvPicPr>
            <a:picLocks noChangeAspect="1"/>
          </p:cNvPicPr>
          <p:nvPr userDrawn="1"/>
        </p:nvPicPr>
        <p:blipFill>
          <a:blip r:embed="rId2" cstate="print"/>
          <a:stretch>
            <a:fillRect/>
          </a:stretch>
        </p:blipFill>
        <p:spPr>
          <a:xfrm>
            <a:off x="228600" y="228600"/>
            <a:ext cx="4267200" cy="24722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with imag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4D4AB1E-6B7D-49B7-ABF6-71E4B0AA11BB}" type="datetimeFigureOut">
              <a:rPr lang="en-US" smtClean="0"/>
              <a:pPr/>
              <a:t>7/24/2018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D27B4EA-56D5-40A5-951C-369EC0F9CDBA}" type="slidenum">
              <a:rPr lang="en-US" smtClean="0"/>
              <a:pPr/>
              <a:t>‹#›</a:t>
            </a:fld>
            <a:endParaRPr lang="en-US" dirty="0"/>
          </a:p>
        </p:txBody>
      </p:sp>
      <p:pic>
        <p:nvPicPr>
          <p:cNvPr id="8" name="Picture 7"/>
          <p:cNvPicPr>
            <a:picLocks noChangeAspect="1"/>
          </p:cNvPicPr>
          <p:nvPr userDrawn="1"/>
        </p:nvPicPr>
        <p:blipFill>
          <a:blip r:embed="rId2" cstate="print"/>
          <a:stretch>
            <a:fillRect/>
          </a:stretch>
        </p:blipFill>
        <p:spPr>
          <a:xfrm>
            <a:off x="5188991" y="1690175"/>
            <a:ext cx="3955009" cy="5157192"/>
          </a:xfrm>
          <a:prstGeom prst="rect">
            <a:avLst/>
          </a:prstGeom>
        </p:spPr>
      </p:pic>
      <p:pic>
        <p:nvPicPr>
          <p:cNvPr id="9" name="Picture 8" descr="CSP MASTER LOGO cmyk.eps"/>
          <p:cNvPicPr>
            <a:picLocks noChangeAspect="1"/>
          </p:cNvPicPr>
          <p:nvPr userDrawn="1"/>
        </p:nvPicPr>
        <p:blipFill>
          <a:blip r:embed="rId3" cstate="print"/>
          <a:stretch>
            <a:fillRect/>
          </a:stretch>
        </p:blipFill>
        <p:spPr>
          <a:xfrm>
            <a:off x="228600" y="228600"/>
            <a:ext cx="1600200" cy="927075"/>
          </a:xfrm>
          <a:prstGeom prst="rect">
            <a:avLst/>
          </a:prstGeom>
        </p:spPr>
      </p:pic>
      <p:sp>
        <p:nvSpPr>
          <p:cNvPr id="11" name="Text Placeholder 10"/>
          <p:cNvSpPr>
            <a:spLocks noGrp="1"/>
          </p:cNvSpPr>
          <p:nvPr>
            <p:ph type="body" sz="quarter" idx="13"/>
          </p:nvPr>
        </p:nvSpPr>
        <p:spPr>
          <a:xfrm>
            <a:off x="500062" y="1279393"/>
            <a:ext cx="4720010" cy="1388048"/>
          </a:xfrm>
        </p:spPr>
        <p:txBody>
          <a:bodyPr>
            <a:noAutofit/>
          </a:bodyPr>
          <a:lstStyle>
            <a:lvl1pPr marL="0" indent="0">
              <a:buNone/>
              <a:defRPr lang="en-US" sz="4200" b="1" kern="1200" spc="-150" dirty="0" smtClean="0">
                <a:solidFill>
                  <a:srgbClr val="4E5590"/>
                </a:solidFill>
                <a:latin typeface="Arial Bold"/>
                <a:ea typeface="+mn-ea"/>
                <a:cs typeface="Arial Bold"/>
              </a:defRPr>
            </a:lvl1pPr>
          </a:lstStyle>
          <a:p>
            <a:pPr lvl="0"/>
            <a:r>
              <a:rPr lang="en-US" smtClean="0"/>
              <a:t>Click to edit Master text styles</a:t>
            </a:r>
          </a:p>
        </p:txBody>
      </p:sp>
      <p:sp>
        <p:nvSpPr>
          <p:cNvPr id="13" name="Text Placeholder 12"/>
          <p:cNvSpPr>
            <a:spLocks noGrp="1"/>
          </p:cNvSpPr>
          <p:nvPr>
            <p:ph type="body" sz="quarter" idx="14"/>
          </p:nvPr>
        </p:nvSpPr>
        <p:spPr>
          <a:xfrm>
            <a:off x="500063" y="2643188"/>
            <a:ext cx="4720009" cy="3571875"/>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 list with shapes">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04D4AB1E-6B7D-49B7-ABF6-71E4B0AA11BB}" type="datetimeFigureOut">
              <a:rPr lang="en-US" smtClean="0"/>
              <a:pPr/>
              <a:t>7/24/2018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D27B4EA-56D5-40A5-951C-369EC0F9CDBA}" type="slidenum">
              <a:rPr lang="en-US" smtClean="0"/>
              <a:pPr/>
              <a:t>‹#›</a:t>
            </a:fld>
            <a:endParaRPr lang="en-US" dirty="0"/>
          </a:p>
        </p:txBody>
      </p:sp>
      <p:sp>
        <p:nvSpPr>
          <p:cNvPr id="10" name="Content Placeholder 2"/>
          <p:cNvSpPr>
            <a:spLocks noGrp="1"/>
          </p:cNvSpPr>
          <p:nvPr userDrawn="1">
            <p:ph idx="1"/>
          </p:nvPr>
        </p:nvSpPr>
        <p:spPr>
          <a:xfrm>
            <a:off x="457200" y="3230563"/>
            <a:ext cx="8229600" cy="2698768"/>
          </a:xfrm>
        </p:spPr>
        <p:txBody>
          <a:bodyPr/>
          <a:lstStyle/>
          <a:p>
            <a:pPr lvl="0"/>
            <a:r>
              <a:rPr lang="en-US" smtClean="0">
                <a:latin typeface="Arial"/>
                <a:cs typeface="Arial"/>
              </a:rPr>
              <a:t>Click to edit Master text styles</a:t>
            </a:r>
          </a:p>
        </p:txBody>
      </p:sp>
      <p:sp>
        <p:nvSpPr>
          <p:cNvPr id="11" name="Title 1"/>
          <p:cNvSpPr>
            <a:spLocks noGrp="1"/>
          </p:cNvSpPr>
          <p:nvPr userDrawn="1">
            <p:ph type="title" hasCustomPrompt="1"/>
          </p:nvPr>
        </p:nvSpPr>
        <p:spPr>
          <a:xfrm>
            <a:off x="457200" y="1905000"/>
            <a:ext cx="8229600" cy="1143000"/>
          </a:xfrm>
        </p:spPr>
        <p:txBody>
          <a:bodyPr>
            <a:normAutofit/>
          </a:bodyPr>
          <a:lstStyle>
            <a:lvl1pPr algn="l" defTabSz="914400" rtl="0" eaLnBrk="1" latinLnBrk="0" hangingPunct="1">
              <a:spcBef>
                <a:spcPct val="0"/>
              </a:spcBef>
              <a:buNone/>
              <a:defRPr lang="en-US" sz="4200" b="1" kern="1200" spc="-150" dirty="0">
                <a:solidFill>
                  <a:srgbClr val="4E5590"/>
                </a:solidFill>
                <a:latin typeface="Arial Bold" pitchFamily="34" charset="0"/>
                <a:ea typeface="+mn-ea"/>
                <a:cs typeface="Arial Bold" pitchFamily="34" charset="0"/>
              </a:defRPr>
            </a:lvl1pPr>
          </a:lstStyle>
          <a:p>
            <a:pPr algn="l"/>
            <a:r>
              <a:rPr lang="en-US" b="1" spc="-150" dirty="0" smtClean="0">
                <a:solidFill>
                  <a:srgbClr val="4E5590"/>
                </a:solidFill>
                <a:latin typeface="Arial"/>
                <a:cs typeface="Arial"/>
              </a:rPr>
              <a:t>Type heading here</a:t>
            </a:r>
            <a:endParaRPr lang="en-US" b="1" spc="-150" dirty="0">
              <a:solidFill>
                <a:srgbClr val="4E5590"/>
              </a:solidFill>
              <a:latin typeface="Arial"/>
              <a:cs typeface="Arial"/>
            </a:endParaRPr>
          </a:p>
        </p:txBody>
      </p:sp>
      <p:pic>
        <p:nvPicPr>
          <p:cNvPr id="12" name="Picture 11"/>
          <p:cNvPicPr>
            <a:picLocks noChangeAspect="1"/>
          </p:cNvPicPr>
          <p:nvPr userDrawn="1"/>
        </p:nvPicPr>
        <p:blipFill>
          <a:blip r:embed="rId2" cstate="print"/>
          <a:stretch>
            <a:fillRect/>
          </a:stretch>
        </p:blipFill>
        <p:spPr>
          <a:xfrm>
            <a:off x="4067944" y="-603448"/>
            <a:ext cx="7254243" cy="9842500"/>
          </a:xfrm>
          <a:prstGeom prst="rect">
            <a:avLst/>
          </a:prstGeom>
        </p:spPr>
      </p:pic>
      <p:pic>
        <p:nvPicPr>
          <p:cNvPr id="13" name="Picture 12" descr="CSP MASTER LOGO cmyk.eps"/>
          <p:cNvPicPr>
            <a:picLocks noChangeAspect="1"/>
          </p:cNvPicPr>
          <p:nvPr userDrawn="1"/>
        </p:nvPicPr>
        <p:blipFill>
          <a:blip r:embed="rId3" cstate="print"/>
          <a:stretch>
            <a:fillRect/>
          </a:stretch>
        </p:blipFill>
        <p:spPr>
          <a:xfrm>
            <a:off x="228600" y="152400"/>
            <a:ext cx="1600200" cy="92707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ny question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4D4AB1E-6B7D-49B7-ABF6-71E4B0AA11BB}" type="datetimeFigureOut">
              <a:rPr lang="en-US" smtClean="0"/>
              <a:pPr/>
              <a:t>7/24/2018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D27B4EA-56D5-40A5-951C-369EC0F9CDBA}" type="slidenum">
              <a:rPr lang="en-US" smtClean="0"/>
              <a:pPr/>
              <a:t>‹#›</a:t>
            </a:fld>
            <a:endParaRPr lang="en-US" dirty="0"/>
          </a:p>
        </p:txBody>
      </p:sp>
      <p:pic>
        <p:nvPicPr>
          <p:cNvPr id="7" name="Picture 6" descr="CSP MASTER LOGO cmyk.eps"/>
          <p:cNvPicPr>
            <a:picLocks noChangeAspect="1"/>
          </p:cNvPicPr>
          <p:nvPr userDrawn="1"/>
        </p:nvPicPr>
        <p:blipFill>
          <a:blip r:embed="rId2" cstate="print"/>
          <a:stretch>
            <a:fillRect/>
          </a:stretch>
        </p:blipFill>
        <p:spPr>
          <a:xfrm>
            <a:off x="228600" y="152400"/>
            <a:ext cx="1600200" cy="927075"/>
          </a:xfrm>
          <a:prstGeom prst="rect">
            <a:avLst/>
          </a:prstGeom>
        </p:spPr>
      </p:pic>
      <p:pic>
        <p:nvPicPr>
          <p:cNvPr id="8" name="Picture 7"/>
          <p:cNvPicPr>
            <a:picLocks noChangeAspect="1"/>
          </p:cNvPicPr>
          <p:nvPr userDrawn="1"/>
        </p:nvPicPr>
        <p:blipFill>
          <a:blip r:embed="rId3" cstate="print"/>
          <a:stretch>
            <a:fillRect/>
          </a:stretch>
        </p:blipFill>
        <p:spPr>
          <a:xfrm>
            <a:off x="1524000" y="152400"/>
            <a:ext cx="7329714" cy="102616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 list with large csp log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D4AB1E-6B7D-49B7-ABF6-71E4B0AA11BB}" type="datetimeFigureOut">
              <a:rPr lang="en-US" smtClean="0"/>
              <a:pPr/>
              <a:t>7/24/2018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D27B4EA-56D5-40A5-951C-369EC0F9CDBA}" type="slidenum">
              <a:rPr lang="en-US" smtClean="0"/>
              <a:pPr/>
              <a:t>‹#›</a:t>
            </a:fld>
            <a:endParaRPr lang="en-US" dirty="0"/>
          </a:p>
        </p:txBody>
      </p:sp>
      <p:pic>
        <p:nvPicPr>
          <p:cNvPr id="5" name="Picture 4" descr="CSP MASTER LOGO cmyk.eps"/>
          <p:cNvPicPr>
            <a:picLocks noChangeAspect="1"/>
          </p:cNvPicPr>
          <p:nvPr userDrawn="1"/>
        </p:nvPicPr>
        <p:blipFill>
          <a:blip r:embed="rId2" cstate="print"/>
          <a:stretch>
            <a:fillRect/>
          </a:stretch>
        </p:blipFill>
        <p:spPr>
          <a:xfrm>
            <a:off x="228600" y="228600"/>
            <a:ext cx="4267200" cy="2472200"/>
          </a:xfrm>
          <a:prstGeom prst="rect">
            <a:avLst/>
          </a:prstGeom>
        </p:spPr>
      </p:pic>
      <p:sp>
        <p:nvSpPr>
          <p:cNvPr id="7" name="Text Placeholder 6"/>
          <p:cNvSpPr>
            <a:spLocks noGrp="1"/>
          </p:cNvSpPr>
          <p:nvPr>
            <p:ph type="body" sz="quarter" idx="13"/>
          </p:nvPr>
        </p:nvSpPr>
        <p:spPr>
          <a:xfrm>
            <a:off x="571472" y="2928938"/>
            <a:ext cx="8072494" cy="2643187"/>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hysio work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4D4AB1E-6B7D-49B7-ABF6-71E4B0AA11BB}" type="datetimeFigureOut">
              <a:rPr lang="en-US" smtClean="0"/>
              <a:pPr/>
              <a:t>7/24/2018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D27B4EA-56D5-40A5-951C-369EC0F9CDBA}" type="slidenum">
              <a:rPr lang="en-US" smtClean="0"/>
              <a:pPr/>
              <a:t>‹#›</a:t>
            </a:fld>
            <a:endParaRPr lang="en-US" dirty="0"/>
          </a:p>
        </p:txBody>
      </p:sp>
      <p:pic>
        <p:nvPicPr>
          <p:cNvPr id="8" name="Picture 7" descr="CSP MASTER LOGO cmyk.eps"/>
          <p:cNvPicPr>
            <a:picLocks noChangeAspect="1"/>
          </p:cNvPicPr>
          <p:nvPr userDrawn="1"/>
        </p:nvPicPr>
        <p:blipFill>
          <a:blip r:embed="rId2" cstate="print"/>
          <a:stretch>
            <a:fillRect/>
          </a:stretch>
        </p:blipFill>
        <p:spPr>
          <a:xfrm>
            <a:off x="228600" y="152400"/>
            <a:ext cx="1600200" cy="927075"/>
          </a:xfrm>
          <a:prstGeom prst="rect">
            <a:avLst/>
          </a:prstGeom>
        </p:spPr>
      </p:pic>
      <p:pic>
        <p:nvPicPr>
          <p:cNvPr id="9" name="Picture 8"/>
          <p:cNvPicPr>
            <a:picLocks noChangeAspect="1"/>
          </p:cNvPicPr>
          <p:nvPr userDrawn="1"/>
        </p:nvPicPr>
        <p:blipFill>
          <a:blip r:embed="rId3" cstate="print"/>
          <a:stretch>
            <a:fillRect/>
          </a:stretch>
        </p:blipFill>
        <p:spPr>
          <a:xfrm>
            <a:off x="642256" y="1513114"/>
            <a:ext cx="5308600" cy="24130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image" Target="../media/image10.jpe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endParaRPr lang="en-US"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D4AB1E-6B7D-49B7-ABF6-71E4B0AA11BB}" type="datetimeFigureOut">
              <a:rPr lang="en-US" smtClean="0"/>
              <a:pPr/>
              <a:t>7/24/2018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27B4EA-56D5-40A5-951C-369EC0F9CDBA}" type="slidenum">
              <a:rPr lang="en-US" smtClean="0"/>
              <a:pPr/>
              <a:t>‹#›</a:t>
            </a:fld>
            <a:endParaRPr lang="en-US" dirty="0"/>
          </a:p>
        </p:txBody>
      </p:sp>
      <p:pic>
        <p:nvPicPr>
          <p:cNvPr id="7" name="Picture 6"/>
          <p:cNvPicPr>
            <a:picLocks noChangeAspect="1"/>
          </p:cNvPicPr>
          <p:nvPr/>
        </p:nvPicPr>
        <p:blipFill>
          <a:blip r:embed="rId14" cstate="print"/>
          <a:srcRect t="28740"/>
          <a:stretch>
            <a:fillRect/>
          </a:stretch>
        </p:blipFill>
        <p:spPr>
          <a:xfrm>
            <a:off x="0" y="2492896"/>
            <a:ext cx="17322800" cy="1114051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lang="en-US" sz="5400" b="1" kern="1200" baseline="30000" dirty="0">
          <a:solidFill>
            <a:srgbClr val="4E5590"/>
          </a:solidFill>
          <a:latin typeface="Arial"/>
          <a:ea typeface="+mn-ea"/>
          <a:cs typeface="Arial"/>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p:cNvSpPr/>
          <p:nvPr/>
        </p:nvSpPr>
        <p:spPr>
          <a:xfrm rot="10800000">
            <a:off x="0" y="1463044"/>
            <a:ext cx="8803180" cy="5411585"/>
          </a:xfrm>
          <a:prstGeom prst="rect">
            <a:avLst/>
          </a:prstGeom>
          <a:gradFill flip="none" rotWithShape="1">
            <a:gsLst>
              <a:gs pos="65000">
                <a:srgbClr val="F6F47F"/>
              </a:gs>
              <a:gs pos="0">
                <a:srgbClr val="ECE81A"/>
              </a:gs>
              <a:gs pos="100000">
                <a:srgbClr val="ECE81A">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1289" y="1053416"/>
            <a:ext cx="1692712" cy="833719"/>
          </a:xfrm>
          <a:prstGeom prst="rect">
            <a:avLst/>
          </a:prstGeom>
          <a:ln w="12700">
            <a:solidFill>
              <a:srgbClr val="53565A"/>
            </a:solidFill>
          </a:ln>
        </p:spPr>
      </p:pic>
      <p:sp>
        <p:nvSpPr>
          <p:cNvPr id="14" name="Title Placeholder 1"/>
          <p:cNvSpPr>
            <a:spLocks noGrp="1"/>
          </p:cNvSpPr>
          <p:nvPr>
            <p:ph type="title"/>
          </p:nvPr>
        </p:nvSpPr>
        <p:spPr>
          <a:xfrm>
            <a:off x="518248" y="1887135"/>
            <a:ext cx="5915804" cy="1820342"/>
          </a:xfrm>
          <a:prstGeom prst="rect">
            <a:avLst/>
          </a:prstGeom>
        </p:spPr>
        <p:txBody>
          <a:bodyPr vert="horz" lIns="91440" tIns="45720" rIns="91440" bIns="45720" rtlCol="0" anchor="t" anchorCtr="0">
            <a:normAutofit/>
          </a:bodyPr>
          <a:lstStyle/>
          <a:p>
            <a:r>
              <a:rPr lang="en-US" dirty="0"/>
              <a:t>Click to add presentation title</a:t>
            </a:r>
            <a:endParaRPr lang="en-GB" dirty="0"/>
          </a:p>
        </p:txBody>
      </p:sp>
    </p:spTree>
    <p:extLst>
      <p:ext uri="{BB962C8B-B14F-4D97-AF65-F5344CB8AC3E}">
        <p14:creationId xmlns:p14="http://schemas.microsoft.com/office/powerpoint/2010/main" val="945256612"/>
      </p:ext>
    </p:extLst>
  </p:cSld>
  <p:clrMap bg1="lt1" tx1="dk1" bg2="lt2" tx2="dk2" accent1="accent1" accent2="accent2" accent3="accent3" accent4="accent4" accent5="accent5" accent6="accent6" hlink="hlink" folHlink="folHlink"/>
  <p:sldLayoutIdLst>
    <p:sldLayoutId id="2147483826" r:id="rId1"/>
  </p:sldLayoutIdLst>
  <p:txStyles>
    <p:titleStyle>
      <a:lvl1pPr algn="l" defTabSz="685800" rtl="0" eaLnBrk="1" latinLnBrk="0" hangingPunct="1">
        <a:lnSpc>
          <a:spcPct val="90000"/>
        </a:lnSpc>
        <a:spcBef>
          <a:spcPct val="0"/>
        </a:spcBef>
        <a:buNone/>
        <a:defRPr sz="2475" b="0" kern="1200" baseline="0">
          <a:solidFill>
            <a:srgbClr val="53565A"/>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p:cNvSpPr/>
          <p:nvPr/>
        </p:nvSpPr>
        <p:spPr>
          <a:xfrm rot="10800000">
            <a:off x="0" y="1463044"/>
            <a:ext cx="8803180" cy="5411585"/>
          </a:xfrm>
          <a:prstGeom prst="rect">
            <a:avLst/>
          </a:prstGeom>
          <a:gradFill flip="none" rotWithShape="1">
            <a:gsLst>
              <a:gs pos="65000">
                <a:srgbClr val="F6F47F"/>
              </a:gs>
              <a:gs pos="0">
                <a:srgbClr val="ECE81A"/>
              </a:gs>
              <a:gs pos="100000">
                <a:srgbClr val="ECE81A">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51289" y="1053416"/>
            <a:ext cx="1692712" cy="833719"/>
          </a:xfrm>
          <a:prstGeom prst="rect">
            <a:avLst/>
          </a:prstGeom>
          <a:ln w="12700">
            <a:solidFill>
              <a:srgbClr val="53565A"/>
            </a:solidFill>
          </a:ln>
        </p:spPr>
      </p:pic>
      <p:sp>
        <p:nvSpPr>
          <p:cNvPr id="14" name="Title Placeholder 1"/>
          <p:cNvSpPr>
            <a:spLocks noGrp="1"/>
          </p:cNvSpPr>
          <p:nvPr>
            <p:ph type="title"/>
          </p:nvPr>
        </p:nvSpPr>
        <p:spPr>
          <a:xfrm>
            <a:off x="518248" y="1887135"/>
            <a:ext cx="5915804" cy="1820342"/>
          </a:xfrm>
          <a:prstGeom prst="rect">
            <a:avLst/>
          </a:prstGeom>
        </p:spPr>
        <p:txBody>
          <a:bodyPr vert="horz" lIns="91440" tIns="45720" rIns="91440" bIns="45720" rtlCol="0" anchor="t" anchorCtr="0">
            <a:normAutofit/>
          </a:bodyPr>
          <a:lstStyle/>
          <a:p>
            <a:r>
              <a:rPr lang="en-US" dirty="0"/>
              <a:t>Click to add presentation title</a:t>
            </a:r>
            <a:endParaRPr lang="en-GB" dirty="0"/>
          </a:p>
        </p:txBody>
      </p:sp>
    </p:spTree>
    <p:extLst>
      <p:ext uri="{BB962C8B-B14F-4D97-AF65-F5344CB8AC3E}">
        <p14:creationId xmlns:p14="http://schemas.microsoft.com/office/powerpoint/2010/main" val="2040488213"/>
      </p:ext>
    </p:extLst>
  </p:cSld>
  <p:clrMap bg1="lt1" tx1="dk1" bg2="lt2" tx2="dk2" accent1="accent1" accent2="accent2" accent3="accent3" accent4="accent4" accent5="accent5" accent6="accent6" hlink="hlink" folHlink="folHlink"/>
  <p:sldLayoutIdLst>
    <p:sldLayoutId id="2147483831" r:id="rId1"/>
    <p:sldLayoutId id="2147483833" r:id="rId2"/>
    <p:sldLayoutId id="2147483835" r:id="rId3"/>
  </p:sldLayoutIdLst>
  <p:txStyles>
    <p:titleStyle>
      <a:lvl1pPr algn="l" defTabSz="685800" rtl="0" eaLnBrk="1" latinLnBrk="0" hangingPunct="1">
        <a:lnSpc>
          <a:spcPct val="90000"/>
        </a:lnSpc>
        <a:spcBef>
          <a:spcPct val="0"/>
        </a:spcBef>
        <a:buNone/>
        <a:defRPr sz="2475" b="0" kern="1200" baseline="0">
          <a:solidFill>
            <a:srgbClr val="53565A"/>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3.png"/><Relationship Id="rId3" Type="http://schemas.openxmlformats.org/officeDocument/2006/relationships/image" Target="../media/image14.jpeg"/><Relationship Id="rId7" Type="http://schemas.openxmlformats.org/officeDocument/2006/relationships/image" Target="../media/image18.png"/><Relationship Id="rId12"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7.png"/><Relationship Id="rId11" Type="http://schemas.openxmlformats.org/officeDocument/2006/relationships/image" Target="../media/image21.png"/><Relationship Id="rId5" Type="http://schemas.openxmlformats.org/officeDocument/2006/relationships/image" Target="../media/image16.png"/><Relationship Id="rId15" Type="http://schemas.openxmlformats.org/officeDocument/2006/relationships/image" Target="../media/image25.png"/><Relationship Id="rId10" Type="http://schemas.openxmlformats.org/officeDocument/2006/relationships/image" Target="../media/image12.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hyperlink" Target="mailto:patersons@csp.org.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p:cNvSpPr txBox="1">
            <a:spLocks/>
          </p:cNvSpPr>
          <p:nvPr/>
        </p:nvSpPr>
        <p:spPr>
          <a:xfrm>
            <a:off x="467544" y="1484784"/>
            <a:ext cx="8424862" cy="158417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3200" b="1" i="0" u="none" strike="noStrike" kern="1200" cap="none" spc="0" normalizeH="0" baseline="0" noProof="0" dirty="0" smtClean="0">
              <a:ln>
                <a:noFill/>
              </a:ln>
              <a:solidFill>
                <a:srgbClr val="5D2884"/>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5400" b="1" i="0" u="none" strike="noStrike" kern="1200" cap="none" spc="0" normalizeH="0" baseline="0" noProof="0" dirty="0" smtClean="0">
                <a:ln>
                  <a:noFill/>
                </a:ln>
                <a:solidFill>
                  <a:srgbClr val="5D2884"/>
                </a:solidFill>
                <a:effectLst/>
                <a:uLnTx/>
                <a:uFillTx/>
                <a:latin typeface="Arial" pitchFamily="34" charset="0"/>
                <a:ea typeface="+mn-ea"/>
                <a:cs typeface="Arial" pitchFamily="34" charset="0"/>
              </a:rPr>
              <a:t>Stuart Paterson</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000" b="1" i="0" u="none" strike="noStrike" kern="1200" cap="none" spc="0" normalizeH="0" baseline="0" noProof="0" dirty="0" smtClean="0">
              <a:ln>
                <a:noFill/>
              </a:ln>
              <a:solidFill>
                <a:srgbClr val="5D2884"/>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3200" b="1" i="0" u="none" strike="noStrike" kern="1200" cap="none" spc="0" normalizeH="0" baseline="0" noProof="0" dirty="0" smtClean="0">
                <a:ln>
                  <a:noFill/>
                </a:ln>
                <a:solidFill>
                  <a:srgbClr val="5D2884"/>
                </a:solidFill>
                <a:effectLst/>
                <a:uLnTx/>
                <a:uFillTx/>
                <a:latin typeface="Arial" pitchFamily="34" charset="0"/>
                <a:ea typeface="+mn-ea"/>
                <a:cs typeface="Arial" pitchFamily="34" charset="0"/>
              </a:rPr>
              <a:t>Independent Practitioner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4400" b="1" i="0" u="none" strike="noStrike" kern="1200" cap="none" spc="0" normalizeH="0" baseline="0" noProof="0" dirty="0" smtClean="0">
                <a:ln>
                  <a:noFill/>
                </a:ln>
                <a:solidFill>
                  <a:srgbClr val="5D2884"/>
                </a:solidFill>
                <a:effectLst/>
                <a:uLnTx/>
                <a:uFillTx/>
                <a:latin typeface="Arial" pitchFamily="34" charset="0"/>
                <a:ea typeface="+mn-ea"/>
                <a:cs typeface="Arial" pitchFamily="34" charset="0"/>
              </a:rPr>
              <a:t>Chartered Society of Physiotherapy Council</a:t>
            </a:r>
            <a:endParaRPr kumimoji="0" lang="en-GB" sz="4000" b="1" i="0" u="none" strike="noStrike" kern="1200" cap="none" spc="0" normalizeH="0" baseline="0" noProof="0" dirty="0">
              <a:ln>
                <a:noFill/>
              </a:ln>
              <a:solidFill>
                <a:srgbClr val="5D2884"/>
              </a:solidFill>
              <a:effectLst/>
              <a:uLnTx/>
              <a:uFillTx/>
              <a:latin typeface="Arial" pitchFamily="34" charset="0"/>
              <a:ea typeface="+mn-ea"/>
              <a:cs typeface="Arial"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0272" y="260648"/>
            <a:ext cx="1656184" cy="1656184"/>
          </a:xfrm>
          <a:prstGeom prst="rect">
            <a:avLst/>
          </a:prstGeom>
        </p:spPr>
      </p:pic>
    </p:spTree>
    <p:extLst>
      <p:ext uri="{BB962C8B-B14F-4D97-AF65-F5344CB8AC3E}">
        <p14:creationId xmlns:p14="http://schemas.microsoft.com/office/powerpoint/2010/main" val="10547132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730713" y="2533911"/>
            <a:ext cx="1878167" cy="2232248"/>
          </a:xfrm>
          <a:prstGeom prst="rect">
            <a:avLst/>
          </a:prstGeom>
        </p:spPr>
      </p:pic>
      <p:sp>
        <p:nvSpPr>
          <p:cNvPr id="6" name="Content Placeholder 5"/>
          <p:cNvSpPr>
            <a:spLocks noGrp="1"/>
          </p:cNvSpPr>
          <p:nvPr>
            <p:ph idx="1"/>
          </p:nvPr>
        </p:nvSpPr>
        <p:spPr>
          <a:xfrm>
            <a:off x="383786" y="2555290"/>
            <a:ext cx="6063401" cy="3411543"/>
          </a:xfrm>
        </p:spPr>
        <p:txBody>
          <a:bodyPr>
            <a:normAutofit fontScale="85000" lnSpcReduction="20000"/>
          </a:bodyPr>
          <a:lstStyle/>
          <a:p>
            <a:r>
              <a:rPr lang="en-GB" dirty="0" smtClean="0">
                <a:latin typeface="+mj-lt"/>
              </a:rPr>
              <a:t>Name: Stuart Paterson</a:t>
            </a:r>
          </a:p>
          <a:p>
            <a:r>
              <a:rPr lang="en-GB" dirty="0" smtClean="0">
                <a:latin typeface="+mj-lt"/>
              </a:rPr>
              <a:t>Qualified </a:t>
            </a:r>
            <a:r>
              <a:rPr lang="en-GB" dirty="0" err="1" smtClean="0">
                <a:latin typeface="+mj-lt"/>
              </a:rPr>
              <a:t>Physio</a:t>
            </a:r>
            <a:r>
              <a:rPr lang="en-GB" dirty="0" smtClean="0">
                <a:latin typeface="+mj-lt"/>
              </a:rPr>
              <a:t> </a:t>
            </a:r>
            <a:r>
              <a:rPr lang="en-GB" dirty="0">
                <a:latin typeface="+mj-lt"/>
              </a:rPr>
              <a:t>(</a:t>
            </a:r>
            <a:r>
              <a:rPr lang="en-GB" dirty="0" smtClean="0">
                <a:latin typeface="+mj-lt"/>
              </a:rPr>
              <a:t>Sydney 1994)</a:t>
            </a:r>
          </a:p>
          <a:p>
            <a:r>
              <a:rPr lang="en-GB" dirty="0" smtClean="0">
                <a:latin typeface="+mj-lt"/>
              </a:rPr>
              <a:t>Came to U.K. 1999</a:t>
            </a:r>
          </a:p>
          <a:p>
            <a:r>
              <a:rPr lang="en-GB" dirty="0" smtClean="0">
                <a:latin typeface="+mj-lt"/>
              </a:rPr>
              <a:t>Started </a:t>
            </a:r>
            <a:r>
              <a:rPr lang="en-GB" dirty="0" err="1" smtClean="0">
                <a:latin typeface="+mj-lt"/>
              </a:rPr>
              <a:t>Physio</a:t>
            </a:r>
            <a:r>
              <a:rPr lang="en-GB" dirty="0" smtClean="0">
                <a:latin typeface="+mj-lt"/>
              </a:rPr>
              <a:t> Business in 2002</a:t>
            </a:r>
          </a:p>
          <a:p>
            <a:r>
              <a:rPr lang="en-GB" dirty="0" smtClean="0">
                <a:latin typeface="+mj-lt"/>
              </a:rPr>
              <a:t>Grown Business to over 200 </a:t>
            </a:r>
            <a:r>
              <a:rPr lang="en-GB" dirty="0" err="1" smtClean="0">
                <a:latin typeface="+mj-lt"/>
              </a:rPr>
              <a:t>Physios</a:t>
            </a:r>
            <a:r>
              <a:rPr lang="en-GB" dirty="0" smtClean="0">
                <a:latin typeface="+mj-lt"/>
              </a:rPr>
              <a:t> in NHS, Private, Corporate and PMI spaces</a:t>
            </a:r>
          </a:p>
          <a:p>
            <a:r>
              <a:rPr lang="en-GB" dirty="0" smtClean="0">
                <a:latin typeface="+mj-lt"/>
              </a:rPr>
              <a:t>Very passionate about our profession</a:t>
            </a:r>
          </a:p>
          <a:p>
            <a:r>
              <a:rPr lang="en-GB" dirty="0" smtClean="0">
                <a:latin typeface="+mj-lt"/>
              </a:rPr>
              <a:t>Elected to CSP Council 2016</a:t>
            </a:r>
            <a:endParaRPr lang="en-GB" dirty="0">
              <a:latin typeface="+mj-lt"/>
            </a:endParaRPr>
          </a:p>
        </p:txBody>
      </p:sp>
      <p:sp>
        <p:nvSpPr>
          <p:cNvPr id="7" name="Text Placeholder 6"/>
          <p:cNvSpPr>
            <a:spLocks noGrp="1"/>
          </p:cNvSpPr>
          <p:nvPr>
            <p:ph type="body" sz="quarter" idx="13"/>
          </p:nvPr>
        </p:nvSpPr>
        <p:spPr/>
        <p:txBody>
          <a:bodyPr/>
          <a:lstStyle/>
          <a:p>
            <a:r>
              <a:rPr lang="en-GB" dirty="0" smtClean="0"/>
              <a:t>A Quick Intro</a:t>
            </a:r>
            <a:endParaRPr lang="en-GB" dirty="0"/>
          </a:p>
        </p:txBody>
      </p:sp>
    </p:spTree>
    <p:extLst>
      <p:ext uri="{BB962C8B-B14F-4D97-AF65-F5344CB8AC3E}">
        <p14:creationId xmlns:p14="http://schemas.microsoft.com/office/powerpoint/2010/main" val="11808116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Image result for it is not the stronges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6" descr="Image result for it is not the stronges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2" name="Picture 8"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340768"/>
            <a:ext cx="6624736" cy="4973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03937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996952"/>
            <a:ext cx="7772400" cy="1470025"/>
          </a:xfrm>
        </p:spPr>
        <p:txBody>
          <a:bodyPr>
            <a:normAutofit fontScale="90000"/>
          </a:bodyPr>
          <a:lstStyle/>
          <a:p>
            <a:r>
              <a:rPr lang="en-GB" dirty="0"/>
              <a:t> </a:t>
            </a:r>
            <a:br>
              <a:rPr lang="en-GB" dirty="0"/>
            </a:br>
            <a:r>
              <a:rPr lang="en-GB" i="1" dirty="0"/>
              <a:t>The purpose of the CSP Council is to provide leadership of the physiotherapy profession and governance of the CSP.</a:t>
            </a:r>
            <a:r>
              <a:rPr lang="en-GB" dirty="0"/>
              <a:t/>
            </a:r>
            <a:br>
              <a:rPr lang="en-GB" dirty="0"/>
            </a:br>
            <a:endParaRPr lang="en-GB" dirty="0"/>
          </a:p>
        </p:txBody>
      </p:sp>
    </p:spTree>
    <p:extLst>
      <p:ext uri="{BB962C8B-B14F-4D97-AF65-F5344CB8AC3E}">
        <p14:creationId xmlns:p14="http://schemas.microsoft.com/office/powerpoint/2010/main" val="17244803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wn Arrow 3"/>
          <p:cNvSpPr/>
          <p:nvPr/>
        </p:nvSpPr>
        <p:spPr>
          <a:xfrm>
            <a:off x="539552" y="5445224"/>
            <a:ext cx="8352928" cy="978408"/>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tx1"/>
                </a:solidFill>
              </a:rPr>
              <a:t>Leadership of the U.K. Physiotherapy Profession</a:t>
            </a:r>
            <a:endParaRPr lang="en-GB" sz="2400" b="1" dirty="0">
              <a:solidFill>
                <a:schemeClr val="tx1"/>
              </a:solidFill>
            </a:endParaRPr>
          </a:p>
        </p:txBody>
      </p:sp>
      <p:sp>
        <p:nvSpPr>
          <p:cNvPr id="5" name="Rounded Rectangle 4"/>
          <p:cNvSpPr/>
          <p:nvPr/>
        </p:nvSpPr>
        <p:spPr>
          <a:xfrm>
            <a:off x="430640" y="2560888"/>
            <a:ext cx="2808312" cy="158417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2000" b="1" dirty="0" smtClean="0"/>
              <a:t>Private Providers</a:t>
            </a:r>
            <a:endParaRPr lang="en-GB" sz="2000" b="1" dirty="0"/>
          </a:p>
        </p:txBody>
      </p:sp>
      <p:sp>
        <p:nvSpPr>
          <p:cNvPr id="6" name="Rounded Rectangle 5"/>
          <p:cNvSpPr/>
          <p:nvPr/>
        </p:nvSpPr>
        <p:spPr>
          <a:xfrm>
            <a:off x="3491880" y="2564904"/>
            <a:ext cx="5400600" cy="1584176"/>
          </a:xfrm>
          <a:prstGeom prst="roundRect">
            <a:avLst/>
          </a:prstGeom>
          <a:solidFill>
            <a:srgbClr val="007AC2"/>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ts val="1000"/>
              </a:spcAft>
            </a:pPr>
            <a:endParaRPr lang="en-GB" sz="2200" b="1" dirty="0" smtClean="0">
              <a:solidFill>
                <a:srgbClr val="FFFFFF"/>
              </a:solidFill>
              <a:latin typeface="Calibri" pitchFamily="34" charset="0"/>
              <a:cs typeface="Arial" pitchFamily="34" charset="0"/>
            </a:endParaRPr>
          </a:p>
          <a:p>
            <a:pPr algn="ctr" fontAlgn="base">
              <a:spcBef>
                <a:spcPct val="0"/>
              </a:spcBef>
              <a:spcAft>
                <a:spcPts val="1000"/>
              </a:spcAft>
            </a:pPr>
            <a:r>
              <a:rPr lang="en-GB" sz="2200" b="1" dirty="0" smtClean="0">
                <a:solidFill>
                  <a:srgbClr val="FFFFFF"/>
                </a:solidFill>
                <a:latin typeface="Calibri" pitchFamily="34" charset="0"/>
                <a:cs typeface="Arial" pitchFamily="34" charset="0"/>
              </a:rPr>
              <a:t>NHS Providers</a:t>
            </a:r>
            <a:endParaRPr lang="en-GB" sz="2200" b="1" dirty="0">
              <a:solidFill>
                <a:srgbClr val="FFFFFF"/>
              </a:solidFill>
              <a:latin typeface="Calibri" pitchFamily="34" charset="0"/>
              <a:cs typeface="Arial" pitchFamily="34" charset="0"/>
            </a:endParaRPr>
          </a:p>
        </p:txBody>
      </p:sp>
      <p:sp>
        <p:nvSpPr>
          <p:cNvPr id="7" name="Down Arrow 6"/>
          <p:cNvSpPr/>
          <p:nvPr/>
        </p:nvSpPr>
        <p:spPr>
          <a:xfrm>
            <a:off x="205332" y="4183900"/>
            <a:ext cx="1728192" cy="1008112"/>
          </a:xfrm>
          <a:prstGeom prst="downArrow">
            <a:avLst/>
          </a:prstGeom>
          <a:solidFill>
            <a:srgbClr val="00B05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1400" dirty="0" smtClean="0"/>
          </a:p>
          <a:p>
            <a:pPr algn="ctr"/>
            <a:r>
              <a:rPr lang="en-GB" sz="1200" b="1" dirty="0" smtClean="0"/>
              <a:t>Good</a:t>
            </a:r>
          </a:p>
          <a:p>
            <a:pPr algn="ctr"/>
            <a:r>
              <a:rPr lang="en-GB" sz="1200" b="1" dirty="0" smtClean="0"/>
              <a:t>Practice</a:t>
            </a:r>
            <a:endParaRPr lang="en-GB" sz="1200" b="1" dirty="0"/>
          </a:p>
        </p:txBody>
      </p:sp>
      <p:sp>
        <p:nvSpPr>
          <p:cNvPr id="9" name="Down Arrow 8"/>
          <p:cNvSpPr/>
          <p:nvPr/>
        </p:nvSpPr>
        <p:spPr>
          <a:xfrm>
            <a:off x="1982340" y="4183900"/>
            <a:ext cx="1440160" cy="1008112"/>
          </a:xfrm>
          <a:prstGeom prst="downArrow">
            <a:avLst/>
          </a:prstGeom>
          <a:solidFill>
            <a:srgbClr val="C000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1400" dirty="0" smtClean="0"/>
          </a:p>
          <a:p>
            <a:pPr algn="ctr"/>
            <a:r>
              <a:rPr lang="en-GB" sz="1200" dirty="0" smtClean="0"/>
              <a:t>Could be Better</a:t>
            </a:r>
          </a:p>
          <a:p>
            <a:pPr algn="ctr"/>
            <a:r>
              <a:rPr lang="en-GB" sz="1200" dirty="0" smtClean="0"/>
              <a:t>Practice</a:t>
            </a:r>
            <a:endParaRPr lang="en-GB" sz="1200" dirty="0"/>
          </a:p>
        </p:txBody>
      </p:sp>
      <p:sp>
        <p:nvSpPr>
          <p:cNvPr id="11" name="Down Arrow 10"/>
          <p:cNvSpPr/>
          <p:nvPr/>
        </p:nvSpPr>
        <p:spPr>
          <a:xfrm>
            <a:off x="4614664" y="4191932"/>
            <a:ext cx="1728192" cy="1008112"/>
          </a:xfrm>
          <a:prstGeom prst="downArrow">
            <a:avLst/>
          </a:prstGeom>
          <a:solidFill>
            <a:srgbClr val="00B05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1400" dirty="0" smtClean="0"/>
          </a:p>
          <a:p>
            <a:pPr algn="ctr"/>
            <a:r>
              <a:rPr lang="en-GB" sz="1200" b="1" dirty="0" smtClean="0"/>
              <a:t>Good</a:t>
            </a:r>
          </a:p>
          <a:p>
            <a:pPr algn="ctr"/>
            <a:r>
              <a:rPr lang="en-GB" sz="1200" b="1" dirty="0" smtClean="0"/>
              <a:t>Practice</a:t>
            </a:r>
            <a:endParaRPr lang="en-GB" sz="1200" b="1" dirty="0"/>
          </a:p>
        </p:txBody>
      </p:sp>
      <p:sp>
        <p:nvSpPr>
          <p:cNvPr id="12" name="Down Arrow 11"/>
          <p:cNvSpPr/>
          <p:nvPr/>
        </p:nvSpPr>
        <p:spPr>
          <a:xfrm>
            <a:off x="6516216" y="4203420"/>
            <a:ext cx="1440160" cy="1008112"/>
          </a:xfrm>
          <a:prstGeom prst="downArrow">
            <a:avLst/>
          </a:prstGeom>
          <a:solidFill>
            <a:srgbClr val="C000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1400" dirty="0" smtClean="0"/>
          </a:p>
          <a:p>
            <a:pPr algn="ctr"/>
            <a:r>
              <a:rPr lang="en-GB" sz="1200" dirty="0" smtClean="0"/>
              <a:t>Could be Better</a:t>
            </a:r>
          </a:p>
          <a:p>
            <a:pPr algn="ctr"/>
            <a:r>
              <a:rPr lang="en-GB" sz="1200" dirty="0" smtClean="0"/>
              <a:t>Practice</a:t>
            </a:r>
            <a:endParaRPr lang="en-GB" sz="1200" dirty="0"/>
          </a:p>
        </p:txBody>
      </p:sp>
      <p:sp>
        <p:nvSpPr>
          <p:cNvPr id="13" name="Rounded Rectangle 12"/>
          <p:cNvSpPr/>
          <p:nvPr/>
        </p:nvSpPr>
        <p:spPr>
          <a:xfrm>
            <a:off x="430640" y="1404138"/>
            <a:ext cx="8445460" cy="35863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CSP Dual Role</a:t>
            </a:r>
            <a:endParaRPr lang="en-GB" dirty="0"/>
          </a:p>
        </p:txBody>
      </p:sp>
      <p:sp>
        <p:nvSpPr>
          <p:cNvPr id="14" name="Rounded Rectangle 13"/>
          <p:cNvSpPr/>
          <p:nvPr/>
        </p:nvSpPr>
        <p:spPr>
          <a:xfrm>
            <a:off x="430640" y="1872578"/>
            <a:ext cx="4167644" cy="3293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Professional Body</a:t>
            </a:r>
            <a:endParaRPr lang="en-GB" dirty="0"/>
          </a:p>
        </p:txBody>
      </p:sp>
      <p:sp>
        <p:nvSpPr>
          <p:cNvPr id="15" name="Rounded Rectangle 14"/>
          <p:cNvSpPr/>
          <p:nvPr/>
        </p:nvSpPr>
        <p:spPr>
          <a:xfrm>
            <a:off x="4716016" y="1889382"/>
            <a:ext cx="4151312" cy="3293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Trade Union</a:t>
            </a:r>
            <a:endParaRPr lang="en-GB" dirty="0"/>
          </a:p>
        </p:txBody>
      </p:sp>
    </p:spTree>
    <p:extLst>
      <p:ext uri="{BB962C8B-B14F-4D97-AF65-F5344CB8AC3E}">
        <p14:creationId xmlns:p14="http://schemas.microsoft.com/office/powerpoint/2010/main" val="3308625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P spid="11" grpId="0" animBg="1"/>
      <p:bldP spid="12" grpId="0" animBg="1"/>
      <p:bldP spid="13" grpId="0" animBg="1"/>
      <p:bldP spid="1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57200" y="1340768"/>
            <a:ext cx="8424862" cy="936625"/>
          </a:xfrm>
        </p:spPr>
        <p:txBody>
          <a:bodyPr/>
          <a:lstStyle/>
          <a:p>
            <a:r>
              <a:rPr lang="en-GB" dirty="0" smtClean="0"/>
              <a:t>Old CSP Council </a:t>
            </a:r>
            <a:endParaRPr lang="en-GB" dirty="0"/>
          </a:p>
        </p:txBody>
      </p:sp>
      <p:sp>
        <p:nvSpPr>
          <p:cNvPr id="2" name="Content Placeholder 1"/>
          <p:cNvSpPr>
            <a:spLocks noGrp="1"/>
          </p:cNvSpPr>
          <p:nvPr>
            <p:ph idx="1"/>
          </p:nvPr>
        </p:nvSpPr>
        <p:spPr>
          <a:xfrm>
            <a:off x="501240" y="5644817"/>
            <a:ext cx="8229600" cy="896963"/>
          </a:xfrm>
        </p:spPr>
        <p:txBody>
          <a:bodyPr>
            <a:normAutofit fontScale="62500" lnSpcReduction="20000"/>
          </a:bodyPr>
          <a:lstStyle/>
          <a:p>
            <a:pPr marL="0" indent="0">
              <a:buNone/>
            </a:pPr>
            <a:endParaRPr lang="en-GB" dirty="0" smtClean="0">
              <a:solidFill>
                <a:srgbClr val="000000"/>
              </a:solidFill>
              <a:ea typeface="Times New Roman" panose="02020603050405020304" pitchFamily="18" charset="0"/>
              <a:cs typeface="Times New Roman" panose="02020603050405020304" pitchFamily="18" charset="0"/>
            </a:endParaRPr>
          </a:p>
          <a:p>
            <a:pPr marL="0" indent="0" algn="ctr">
              <a:buNone/>
            </a:pPr>
            <a:r>
              <a:rPr lang="en-GB" b="1" dirty="0" smtClean="0">
                <a:solidFill>
                  <a:srgbClr val="000000"/>
                </a:solidFill>
                <a:ea typeface="Times New Roman" panose="02020603050405020304" pitchFamily="18" charset="0"/>
                <a:cs typeface="Times New Roman" panose="02020603050405020304" pitchFamily="18" charset="0"/>
              </a:rPr>
              <a:t>27 </a:t>
            </a:r>
            <a:r>
              <a:rPr lang="en-GB" b="1" dirty="0">
                <a:solidFill>
                  <a:srgbClr val="000000"/>
                </a:solidFill>
                <a:ea typeface="Times New Roman" panose="02020603050405020304" pitchFamily="18" charset="0"/>
                <a:cs typeface="Times New Roman" panose="02020603050405020304" pitchFamily="18" charset="0"/>
              </a:rPr>
              <a:t>Council members </a:t>
            </a:r>
            <a:r>
              <a:rPr lang="en-GB" b="1" dirty="0" smtClean="0">
                <a:solidFill>
                  <a:srgbClr val="000000"/>
                </a:solidFill>
                <a:ea typeface="Times New Roman" panose="02020603050405020304" pitchFamily="18" charset="0"/>
                <a:cs typeface="Times New Roman" panose="02020603050405020304" pitchFamily="18" charset="0"/>
              </a:rPr>
              <a:t>were </a:t>
            </a:r>
            <a:r>
              <a:rPr lang="en-GB" b="1" dirty="0">
                <a:solidFill>
                  <a:srgbClr val="000000"/>
                </a:solidFill>
                <a:ea typeface="Times New Roman" panose="02020603050405020304" pitchFamily="18" charset="0"/>
                <a:cs typeface="Times New Roman" panose="02020603050405020304" pitchFamily="18" charset="0"/>
              </a:rPr>
              <a:t>elected by members based on where members live or their work.</a:t>
            </a:r>
            <a:endParaRPr lang="en-GB" sz="2800" b="1" dirty="0">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pic>
        <p:nvPicPr>
          <p:cNvPr id="2050" name="Picture 2" descr="Image result for anonymous headsh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9123" y="2166585"/>
            <a:ext cx="888033" cy="111004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anonymous headsh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8073" y="2179636"/>
            <a:ext cx="888033" cy="111004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mage result for anonymous headsh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588" y="2167787"/>
            <a:ext cx="888033" cy="111004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 result for anonymous headsh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1592" y="2166585"/>
            <a:ext cx="888033" cy="111004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 result for anonymous headsh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6286" y="2166584"/>
            <a:ext cx="888033" cy="111004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 result for anonymous headsh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98605" y="4632532"/>
            <a:ext cx="888033" cy="111004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age result for anonymous headsh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10447" y="3435208"/>
            <a:ext cx="888033" cy="111004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Image result for anonymous headsh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20582" y="2179636"/>
            <a:ext cx="888033" cy="111004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Image result for anonymous headsh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74101" y="2157064"/>
            <a:ext cx="888033" cy="111004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Image result for anonymous headsh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274" y="2157064"/>
            <a:ext cx="888033" cy="111004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Image result for anonymous headsh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10447" y="2113232"/>
            <a:ext cx="888033" cy="111004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Image result for anonymous headsh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18472" y="3407551"/>
            <a:ext cx="888033" cy="111004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Image result for anonymous headsh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33208" y="3407551"/>
            <a:ext cx="888033" cy="111004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Image result for anonymous headsh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19929" y="3407552"/>
            <a:ext cx="888033" cy="111004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Image result for anonymous headsh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72024" y="3407552"/>
            <a:ext cx="888033" cy="111004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Image result for anonymous headsh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7791" y="3428460"/>
            <a:ext cx="888033" cy="111004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Image result for anonymous headsh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10840" y="3428461"/>
            <a:ext cx="888033" cy="111004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Image result for anonymous headsh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6021" y="3407553"/>
            <a:ext cx="888033" cy="111004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Image result for anonymous headsh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588" y="3435208"/>
            <a:ext cx="888033" cy="111004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Image result for anonymous headsh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8680" y="4632533"/>
            <a:ext cx="888033" cy="111004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Image result for anonymous headsh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65972" y="4657445"/>
            <a:ext cx="888033" cy="1110041"/>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Image result for anonymous headsh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5539" y="4657209"/>
            <a:ext cx="888033" cy="1110041"/>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Image result for anonymous headsh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25614" y="4632534"/>
            <a:ext cx="888033" cy="111004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Image result for anonymous headsh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911" y="4665897"/>
            <a:ext cx="888033" cy="1110041"/>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Image result for anonymous headsh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8073" y="4670539"/>
            <a:ext cx="888033" cy="1110041"/>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Image result for anonymous headsh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5472" y="4632534"/>
            <a:ext cx="888033" cy="1110041"/>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Image result for anonymous headsh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855" y="4632535"/>
            <a:ext cx="888033" cy="1110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423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57200" y="1340768"/>
            <a:ext cx="8424862" cy="936625"/>
          </a:xfrm>
        </p:spPr>
        <p:txBody>
          <a:bodyPr/>
          <a:lstStyle/>
          <a:p>
            <a:r>
              <a:rPr lang="en-GB" dirty="0" smtClean="0"/>
              <a:t>New CSP Council </a:t>
            </a:r>
            <a:endParaRPr lang="en-GB" dirty="0"/>
          </a:p>
        </p:txBody>
      </p:sp>
      <p:sp>
        <p:nvSpPr>
          <p:cNvPr id="2" name="Content Placeholder 1"/>
          <p:cNvSpPr>
            <a:spLocks noGrp="1"/>
          </p:cNvSpPr>
          <p:nvPr>
            <p:ph idx="1"/>
          </p:nvPr>
        </p:nvSpPr>
        <p:spPr>
          <a:xfrm>
            <a:off x="501240" y="5644817"/>
            <a:ext cx="8229600" cy="896963"/>
          </a:xfrm>
        </p:spPr>
        <p:txBody>
          <a:bodyPr>
            <a:normAutofit fontScale="62500" lnSpcReduction="20000"/>
          </a:bodyPr>
          <a:lstStyle/>
          <a:p>
            <a:pPr marL="0" indent="0">
              <a:buNone/>
            </a:pPr>
            <a:endParaRPr lang="en-GB" dirty="0" smtClean="0">
              <a:solidFill>
                <a:srgbClr val="000000"/>
              </a:solidFill>
              <a:ea typeface="Times New Roman" panose="02020603050405020304" pitchFamily="18" charset="0"/>
              <a:cs typeface="Times New Roman" panose="02020603050405020304" pitchFamily="18" charset="0"/>
            </a:endParaRPr>
          </a:p>
          <a:p>
            <a:pPr marL="0" indent="0" algn="ctr">
              <a:buNone/>
            </a:pPr>
            <a:r>
              <a:rPr lang="en-GB" b="1" dirty="0" smtClean="0">
                <a:solidFill>
                  <a:srgbClr val="000000"/>
                </a:solidFill>
                <a:ea typeface="Times New Roman" panose="02020603050405020304" pitchFamily="18" charset="0"/>
                <a:cs typeface="Times New Roman" panose="02020603050405020304" pitchFamily="18" charset="0"/>
              </a:rPr>
              <a:t>12 </a:t>
            </a:r>
            <a:r>
              <a:rPr lang="en-GB" b="1" dirty="0">
                <a:solidFill>
                  <a:srgbClr val="000000"/>
                </a:solidFill>
                <a:ea typeface="Times New Roman" panose="02020603050405020304" pitchFamily="18" charset="0"/>
                <a:cs typeface="Times New Roman" panose="02020603050405020304" pitchFamily="18" charset="0"/>
              </a:rPr>
              <a:t>Council members </a:t>
            </a:r>
            <a:r>
              <a:rPr lang="en-GB" b="1" dirty="0" smtClean="0">
                <a:solidFill>
                  <a:srgbClr val="000000"/>
                </a:solidFill>
                <a:ea typeface="Times New Roman" panose="02020603050405020304" pitchFamily="18" charset="0"/>
                <a:cs typeface="Times New Roman" panose="02020603050405020304" pitchFamily="18" charset="0"/>
              </a:rPr>
              <a:t>were </a:t>
            </a:r>
            <a:r>
              <a:rPr lang="en-GB" b="1" dirty="0">
                <a:solidFill>
                  <a:srgbClr val="000000"/>
                </a:solidFill>
                <a:ea typeface="Times New Roman" panose="02020603050405020304" pitchFamily="18" charset="0"/>
                <a:cs typeface="Times New Roman" panose="02020603050405020304" pitchFamily="18" charset="0"/>
              </a:rPr>
              <a:t>elected by members based </a:t>
            </a:r>
            <a:r>
              <a:rPr lang="en-GB" b="1" dirty="0" smtClean="0">
                <a:solidFill>
                  <a:srgbClr val="000000"/>
                </a:solidFill>
                <a:ea typeface="Times New Roman" panose="02020603050405020304" pitchFamily="18" charset="0"/>
                <a:cs typeface="Times New Roman" panose="02020603050405020304" pitchFamily="18" charset="0"/>
              </a:rPr>
              <a:t>on their perceived leadership for the profession</a:t>
            </a:r>
            <a:endParaRPr lang="en-GB" sz="2800" b="1" dirty="0">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pic>
        <p:nvPicPr>
          <p:cNvPr id="8" name="Picture 2" descr="Image result for anonymous headsh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1567" y="2802186"/>
            <a:ext cx="888033" cy="111004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 result for anonymous headsh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6050" y="2802186"/>
            <a:ext cx="888033" cy="111004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 result for anonymous headsh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35974" y="2802186"/>
            <a:ext cx="888033" cy="111004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Image result for anonymous headsh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5898" y="2763004"/>
            <a:ext cx="888033" cy="111004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Image result for anonymous headsh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232" y="2766853"/>
            <a:ext cx="888033" cy="111004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Image result for anonymous headsh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48846" y="4064924"/>
            <a:ext cx="888033" cy="111004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Image result for anonymous headsh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5898" y="4082309"/>
            <a:ext cx="888033" cy="111004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Image result for anonymous headsh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5966" y="4082309"/>
            <a:ext cx="888033" cy="111004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Image result for anonymous headsh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51976" y="4086678"/>
            <a:ext cx="888033" cy="111004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Image result for anonymous headsh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16485" y="4082309"/>
            <a:ext cx="888033" cy="111004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Image result for anonymous headsh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3366" y="2802186"/>
            <a:ext cx="888033" cy="1110041"/>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Image result for anonymous headsh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6553" y="4082309"/>
            <a:ext cx="888033" cy="1110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22981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57200" y="1340768"/>
            <a:ext cx="8424862" cy="936625"/>
          </a:xfrm>
        </p:spPr>
        <p:txBody>
          <a:bodyPr/>
          <a:lstStyle/>
          <a:p>
            <a:r>
              <a:rPr lang="en-GB" dirty="0" smtClean="0"/>
              <a:t>New CSP Council </a:t>
            </a:r>
            <a:endParaRPr lang="en-GB" dirty="0"/>
          </a:p>
        </p:txBody>
      </p:sp>
      <p:sp>
        <p:nvSpPr>
          <p:cNvPr id="2" name="Content Placeholder 1"/>
          <p:cNvSpPr>
            <a:spLocks noGrp="1"/>
          </p:cNvSpPr>
          <p:nvPr>
            <p:ph idx="1"/>
          </p:nvPr>
        </p:nvSpPr>
        <p:spPr>
          <a:xfrm>
            <a:off x="501240" y="5644817"/>
            <a:ext cx="8229600" cy="896963"/>
          </a:xfrm>
        </p:spPr>
        <p:txBody>
          <a:bodyPr>
            <a:normAutofit fontScale="62500" lnSpcReduction="20000"/>
          </a:bodyPr>
          <a:lstStyle/>
          <a:p>
            <a:pPr marL="0" indent="0">
              <a:buNone/>
            </a:pPr>
            <a:endParaRPr lang="en-GB" dirty="0" smtClean="0">
              <a:solidFill>
                <a:srgbClr val="000000"/>
              </a:solidFill>
              <a:ea typeface="Times New Roman" panose="02020603050405020304" pitchFamily="18" charset="0"/>
              <a:cs typeface="Times New Roman" panose="02020603050405020304" pitchFamily="18" charset="0"/>
            </a:endParaRPr>
          </a:p>
          <a:p>
            <a:pPr marL="0" indent="0" algn="ctr">
              <a:buNone/>
            </a:pPr>
            <a:r>
              <a:rPr lang="en-GB" b="1" dirty="0" smtClean="0">
                <a:solidFill>
                  <a:srgbClr val="000000"/>
                </a:solidFill>
                <a:ea typeface="Times New Roman" panose="02020603050405020304" pitchFamily="18" charset="0"/>
                <a:cs typeface="Times New Roman" panose="02020603050405020304" pitchFamily="18" charset="0"/>
              </a:rPr>
              <a:t>12 </a:t>
            </a:r>
            <a:r>
              <a:rPr lang="en-GB" b="1" dirty="0">
                <a:solidFill>
                  <a:srgbClr val="000000"/>
                </a:solidFill>
                <a:ea typeface="Times New Roman" panose="02020603050405020304" pitchFamily="18" charset="0"/>
                <a:cs typeface="Times New Roman" panose="02020603050405020304" pitchFamily="18" charset="0"/>
              </a:rPr>
              <a:t>Council members </a:t>
            </a:r>
            <a:r>
              <a:rPr lang="en-GB" b="1" dirty="0" smtClean="0">
                <a:solidFill>
                  <a:srgbClr val="000000"/>
                </a:solidFill>
                <a:ea typeface="Times New Roman" panose="02020603050405020304" pitchFamily="18" charset="0"/>
                <a:cs typeface="Times New Roman" panose="02020603050405020304" pitchFamily="18" charset="0"/>
              </a:rPr>
              <a:t>were </a:t>
            </a:r>
            <a:r>
              <a:rPr lang="en-GB" b="1" dirty="0">
                <a:solidFill>
                  <a:srgbClr val="000000"/>
                </a:solidFill>
                <a:ea typeface="Times New Roman" panose="02020603050405020304" pitchFamily="18" charset="0"/>
                <a:cs typeface="Times New Roman" panose="02020603050405020304" pitchFamily="18" charset="0"/>
              </a:rPr>
              <a:t>elected by members based </a:t>
            </a:r>
            <a:r>
              <a:rPr lang="en-GB" b="1" dirty="0" smtClean="0">
                <a:solidFill>
                  <a:srgbClr val="000000"/>
                </a:solidFill>
                <a:ea typeface="Times New Roman" panose="02020603050405020304" pitchFamily="18" charset="0"/>
                <a:cs typeface="Times New Roman" panose="02020603050405020304" pitchFamily="18" charset="0"/>
              </a:rPr>
              <a:t>on their perceived leadership for the profession</a:t>
            </a:r>
            <a:endParaRPr lang="en-GB" sz="2800" b="1" dirty="0">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pic>
        <p:nvPicPr>
          <p:cNvPr id="8" name="Picture 2" descr="Image result for anonymous headsh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1567" y="2802186"/>
            <a:ext cx="888033" cy="111004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 result for anonymous headsh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6050" y="2802186"/>
            <a:ext cx="888033" cy="111004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 result for anonymous headsh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35974" y="2802186"/>
            <a:ext cx="888033" cy="111004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Image result for anonymous headsh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5898" y="2763004"/>
            <a:ext cx="888033" cy="111004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Image result for anonymous headsh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232" y="2766853"/>
            <a:ext cx="888033" cy="111004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Image result for anonymous headsh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48846" y="4064924"/>
            <a:ext cx="888033" cy="111004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Image result for anonymous headsh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5898" y="4082309"/>
            <a:ext cx="888033" cy="111004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Image result for anonymous headsh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5966" y="4082309"/>
            <a:ext cx="888033" cy="111004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Image result for anonymous headsh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51976" y="4086678"/>
            <a:ext cx="888033" cy="111004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Image result for anonymous headsh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16485" y="4082309"/>
            <a:ext cx="888033" cy="111004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Image result for anonymous headsh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3366" y="2802186"/>
            <a:ext cx="888033" cy="1110041"/>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Image result for anonymous headsh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6553" y="4082309"/>
            <a:ext cx="888033" cy="111004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4"/>
          <a:stretch>
            <a:fillRect/>
          </a:stretch>
        </p:blipFill>
        <p:spPr>
          <a:xfrm>
            <a:off x="2124655" y="4082309"/>
            <a:ext cx="989724" cy="1158701"/>
          </a:xfrm>
          <a:prstGeom prst="rect">
            <a:avLst/>
          </a:prstGeom>
        </p:spPr>
      </p:pic>
      <p:pic>
        <p:nvPicPr>
          <p:cNvPr id="17" name="Picture 16"/>
          <p:cNvPicPr>
            <a:picLocks noChangeAspect="1"/>
          </p:cNvPicPr>
          <p:nvPr/>
        </p:nvPicPr>
        <p:blipFill>
          <a:blip r:embed="rId5"/>
          <a:stretch>
            <a:fillRect/>
          </a:stretch>
        </p:blipFill>
        <p:spPr>
          <a:xfrm>
            <a:off x="999962" y="2790808"/>
            <a:ext cx="1002647" cy="1152649"/>
          </a:xfrm>
          <a:prstGeom prst="rect">
            <a:avLst/>
          </a:prstGeom>
        </p:spPr>
      </p:pic>
      <p:pic>
        <p:nvPicPr>
          <p:cNvPr id="18" name="Picture 17"/>
          <p:cNvPicPr>
            <a:picLocks noChangeAspect="1"/>
          </p:cNvPicPr>
          <p:nvPr/>
        </p:nvPicPr>
        <p:blipFill>
          <a:blip r:embed="rId6"/>
          <a:stretch>
            <a:fillRect/>
          </a:stretch>
        </p:blipFill>
        <p:spPr>
          <a:xfrm>
            <a:off x="2116606" y="2779432"/>
            <a:ext cx="920217" cy="1175403"/>
          </a:xfrm>
          <a:prstGeom prst="rect">
            <a:avLst/>
          </a:prstGeom>
        </p:spPr>
      </p:pic>
      <p:pic>
        <p:nvPicPr>
          <p:cNvPr id="19" name="Picture 18"/>
          <p:cNvPicPr>
            <a:picLocks noChangeAspect="1"/>
          </p:cNvPicPr>
          <p:nvPr/>
        </p:nvPicPr>
        <p:blipFill>
          <a:blip r:embed="rId7"/>
          <a:stretch>
            <a:fillRect/>
          </a:stretch>
        </p:blipFill>
        <p:spPr>
          <a:xfrm>
            <a:off x="3153557" y="2767758"/>
            <a:ext cx="950032" cy="1199617"/>
          </a:xfrm>
          <a:prstGeom prst="rect">
            <a:avLst/>
          </a:prstGeom>
        </p:spPr>
      </p:pic>
      <p:pic>
        <p:nvPicPr>
          <p:cNvPr id="25" name="Picture 24"/>
          <p:cNvPicPr>
            <a:picLocks noChangeAspect="1"/>
          </p:cNvPicPr>
          <p:nvPr/>
        </p:nvPicPr>
        <p:blipFill>
          <a:blip r:embed="rId8"/>
          <a:stretch>
            <a:fillRect/>
          </a:stretch>
        </p:blipFill>
        <p:spPr>
          <a:xfrm>
            <a:off x="4245747" y="2793318"/>
            <a:ext cx="985287" cy="1161517"/>
          </a:xfrm>
          <a:prstGeom prst="rect">
            <a:avLst/>
          </a:prstGeom>
        </p:spPr>
      </p:pic>
      <p:pic>
        <p:nvPicPr>
          <p:cNvPr id="26" name="Picture 25"/>
          <p:cNvPicPr>
            <a:picLocks noChangeAspect="1"/>
          </p:cNvPicPr>
          <p:nvPr/>
        </p:nvPicPr>
        <p:blipFill>
          <a:blip r:embed="rId9"/>
          <a:stretch>
            <a:fillRect/>
          </a:stretch>
        </p:blipFill>
        <p:spPr>
          <a:xfrm>
            <a:off x="5438497" y="2741085"/>
            <a:ext cx="963728" cy="1180567"/>
          </a:xfrm>
          <a:prstGeom prst="rect">
            <a:avLst/>
          </a:prstGeom>
        </p:spPr>
      </p:pic>
      <p:pic>
        <p:nvPicPr>
          <p:cNvPr id="27" name="Picture 26"/>
          <p:cNvPicPr>
            <a:picLocks noChangeAspect="1"/>
          </p:cNvPicPr>
          <p:nvPr/>
        </p:nvPicPr>
        <p:blipFill>
          <a:blip r:embed="rId10"/>
          <a:stretch>
            <a:fillRect/>
          </a:stretch>
        </p:blipFill>
        <p:spPr>
          <a:xfrm>
            <a:off x="1000964" y="4082309"/>
            <a:ext cx="969564" cy="1152351"/>
          </a:xfrm>
          <a:prstGeom prst="rect">
            <a:avLst/>
          </a:prstGeom>
        </p:spPr>
      </p:pic>
      <p:pic>
        <p:nvPicPr>
          <p:cNvPr id="28" name="Picture 27"/>
          <p:cNvPicPr>
            <a:picLocks noChangeAspect="1"/>
          </p:cNvPicPr>
          <p:nvPr/>
        </p:nvPicPr>
        <p:blipFill>
          <a:blip r:embed="rId11"/>
          <a:stretch>
            <a:fillRect/>
          </a:stretch>
        </p:blipFill>
        <p:spPr>
          <a:xfrm>
            <a:off x="3215260" y="4048453"/>
            <a:ext cx="978807" cy="1177751"/>
          </a:xfrm>
          <a:prstGeom prst="rect">
            <a:avLst/>
          </a:prstGeom>
        </p:spPr>
      </p:pic>
      <p:pic>
        <p:nvPicPr>
          <p:cNvPr id="29" name="Picture 28"/>
          <p:cNvPicPr>
            <a:picLocks noChangeAspect="1"/>
          </p:cNvPicPr>
          <p:nvPr/>
        </p:nvPicPr>
        <p:blipFill>
          <a:blip r:embed="rId12"/>
          <a:stretch>
            <a:fillRect/>
          </a:stretch>
        </p:blipFill>
        <p:spPr>
          <a:xfrm>
            <a:off x="4284518" y="4045316"/>
            <a:ext cx="952879" cy="1158701"/>
          </a:xfrm>
          <a:prstGeom prst="rect">
            <a:avLst/>
          </a:prstGeom>
        </p:spPr>
      </p:pic>
      <p:pic>
        <p:nvPicPr>
          <p:cNvPr id="30" name="Picture 29"/>
          <p:cNvPicPr>
            <a:picLocks noChangeAspect="1"/>
          </p:cNvPicPr>
          <p:nvPr/>
        </p:nvPicPr>
        <p:blipFill>
          <a:blip r:embed="rId13"/>
          <a:stretch>
            <a:fillRect/>
          </a:stretch>
        </p:blipFill>
        <p:spPr>
          <a:xfrm>
            <a:off x="6609688" y="2768330"/>
            <a:ext cx="973607" cy="1177751"/>
          </a:xfrm>
          <a:prstGeom prst="rect">
            <a:avLst/>
          </a:prstGeom>
        </p:spPr>
      </p:pic>
      <p:pic>
        <p:nvPicPr>
          <p:cNvPr id="3" name="Picture 2"/>
          <p:cNvPicPr>
            <a:picLocks noChangeAspect="1"/>
          </p:cNvPicPr>
          <p:nvPr/>
        </p:nvPicPr>
        <p:blipFill>
          <a:blip r:embed="rId14"/>
          <a:stretch>
            <a:fillRect/>
          </a:stretch>
        </p:blipFill>
        <p:spPr>
          <a:xfrm>
            <a:off x="5465897" y="4045315"/>
            <a:ext cx="964909" cy="1129649"/>
          </a:xfrm>
          <a:prstGeom prst="rect">
            <a:avLst/>
          </a:prstGeom>
        </p:spPr>
      </p:pic>
      <p:pic>
        <p:nvPicPr>
          <p:cNvPr id="4" name="Picture 3"/>
          <p:cNvPicPr>
            <a:picLocks noChangeAspect="1"/>
          </p:cNvPicPr>
          <p:nvPr/>
        </p:nvPicPr>
        <p:blipFill>
          <a:blip r:embed="rId15"/>
          <a:stretch>
            <a:fillRect/>
          </a:stretch>
        </p:blipFill>
        <p:spPr>
          <a:xfrm>
            <a:off x="6622704" y="4049114"/>
            <a:ext cx="911796" cy="1141660"/>
          </a:xfrm>
          <a:prstGeom prst="rect">
            <a:avLst/>
          </a:prstGeom>
        </p:spPr>
      </p:pic>
    </p:spTree>
    <p:extLst>
      <p:ext uri="{BB962C8B-B14F-4D97-AF65-F5344CB8AC3E}">
        <p14:creationId xmlns:p14="http://schemas.microsoft.com/office/powerpoint/2010/main" val="472707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1268761"/>
            <a:ext cx="5616624" cy="480640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555776" y="6075163"/>
            <a:ext cx="5616624" cy="369332"/>
          </a:xfrm>
          <a:prstGeom prst="rect">
            <a:avLst/>
          </a:prstGeom>
          <a:noFill/>
        </p:spPr>
        <p:txBody>
          <a:bodyPr wrap="square" rtlCol="0">
            <a:spAutoFit/>
          </a:bodyPr>
          <a:lstStyle/>
          <a:p>
            <a:r>
              <a:rPr lang="en-GB" dirty="0" smtClean="0">
                <a:hlinkClick r:id="rId4"/>
              </a:rPr>
              <a:t>Contact: Stuart Paterson   </a:t>
            </a:r>
            <a:r>
              <a:rPr lang="en-GB" b="1" u="sng" dirty="0" smtClean="0">
                <a:hlinkClick r:id="rId4"/>
              </a:rPr>
              <a:t>patersons@csp.org.uk</a:t>
            </a:r>
            <a:endParaRPr lang="en-GB" dirty="0"/>
          </a:p>
        </p:txBody>
      </p:sp>
    </p:spTree>
    <p:extLst>
      <p:ext uri="{BB962C8B-B14F-4D97-AF65-F5344CB8AC3E}">
        <p14:creationId xmlns:p14="http://schemas.microsoft.com/office/powerpoint/2010/main" val="3784929180"/>
      </p:ext>
    </p:extLst>
  </p:cSld>
  <p:clrMapOvr>
    <a:masterClrMapping/>
  </p:clrMapOvr>
  <p:timing>
    <p:tnLst>
      <p:par>
        <p:cTn id="1" dur="indefinite" restart="never" nodeType="tmRoot"/>
      </p:par>
    </p:tnLst>
  </p:timing>
</p:sld>
</file>

<file path=ppt/theme/theme1.xml><?xml version="1.0" encoding="utf-8"?>
<a:theme xmlns:a="http://schemas.openxmlformats.org/drawingml/2006/main" name="CSP CORPORATE HF">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nect">
  <a:themeElements>
    <a:clrScheme name="Connect Health Powerpoint">
      <a:dk1>
        <a:srgbClr val="53565A"/>
      </a:dk1>
      <a:lt1>
        <a:sysClr val="window" lastClr="FFFFFF"/>
      </a:lt1>
      <a:dk2>
        <a:srgbClr val="53565A"/>
      </a:dk2>
      <a:lt2>
        <a:srgbClr val="DBDCDD"/>
      </a:lt2>
      <a:accent1>
        <a:srgbClr val="53565A"/>
      </a:accent1>
      <a:accent2>
        <a:srgbClr val="ECE81A"/>
      </a:accent2>
      <a:accent3>
        <a:srgbClr val="165788"/>
      </a:accent3>
      <a:accent4>
        <a:srgbClr val="53565A"/>
      </a:accent4>
      <a:accent5>
        <a:srgbClr val="009FDA"/>
      </a:accent5>
      <a:accent6>
        <a:srgbClr val="722EA5"/>
      </a:accent6>
      <a:hlink>
        <a:srgbClr val="0563C1"/>
      </a:hlink>
      <a:folHlink>
        <a:srgbClr val="954F72"/>
      </a:folHlink>
    </a:clrScheme>
    <a:fontScheme name="Connect Health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nect" id="{2E951D94-9559-214A-8AF4-F788BD466253}" vid="{B5917E97-C8DC-D641-B02D-7E4DDAE5D38E}"/>
    </a:ext>
  </a:extLst>
</a:theme>
</file>

<file path=ppt/theme/theme3.xml><?xml version="1.0" encoding="utf-8"?>
<a:theme xmlns:a="http://schemas.openxmlformats.org/drawingml/2006/main" name="1_Connect ">
  <a:themeElements>
    <a:clrScheme name="Connect Health Powerpoint">
      <a:dk1>
        <a:srgbClr val="53565A"/>
      </a:dk1>
      <a:lt1>
        <a:sysClr val="window" lastClr="FFFFFF"/>
      </a:lt1>
      <a:dk2>
        <a:srgbClr val="53565A"/>
      </a:dk2>
      <a:lt2>
        <a:srgbClr val="DBDCDD"/>
      </a:lt2>
      <a:accent1>
        <a:srgbClr val="53565A"/>
      </a:accent1>
      <a:accent2>
        <a:srgbClr val="ECE81A"/>
      </a:accent2>
      <a:accent3>
        <a:srgbClr val="165788"/>
      </a:accent3>
      <a:accent4>
        <a:srgbClr val="53565A"/>
      </a:accent4>
      <a:accent5>
        <a:srgbClr val="009FDA"/>
      </a:accent5>
      <a:accent6>
        <a:srgbClr val="722EA5"/>
      </a:accent6>
      <a:hlink>
        <a:srgbClr val="0563C1"/>
      </a:hlink>
      <a:folHlink>
        <a:srgbClr val="954F72"/>
      </a:folHlink>
    </a:clrScheme>
    <a:fontScheme name="Connect Health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nect " id="{D06EC87E-ABFD-6D4C-88A4-7DF4A821897E}" vid="{27CE0054-46FD-3F4B-8302-D39B0EBE93F2}"/>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CSP CORPORATE HF</Template>
  <TotalTime>3349</TotalTime>
  <Words>6262</Words>
  <Application>Microsoft Office PowerPoint</Application>
  <PresentationFormat>On-screen Show (4:3)</PresentationFormat>
  <Paragraphs>56</Paragraphs>
  <Slides>9</Slides>
  <Notes>7</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9</vt:i4>
      </vt:variant>
    </vt:vector>
  </HeadingPairs>
  <TitlesOfParts>
    <vt:vector size="16" baseType="lpstr">
      <vt:lpstr>Arial</vt:lpstr>
      <vt:lpstr>Arial Bold</vt:lpstr>
      <vt:lpstr>Calibri</vt:lpstr>
      <vt:lpstr>Times New Roman</vt:lpstr>
      <vt:lpstr>CSP CORPORATE HF</vt:lpstr>
      <vt:lpstr>Connect</vt:lpstr>
      <vt:lpstr>1_Connect </vt:lpstr>
      <vt:lpstr>PowerPoint Presentation</vt:lpstr>
      <vt:lpstr>PowerPoint Presentation</vt:lpstr>
      <vt:lpstr>PowerPoint Presentation</vt:lpstr>
      <vt:lpstr>  The purpose of the CSP Council is to provide leadership of the physiotherapy profession and governance of the CSP. </vt:lpstr>
      <vt:lpstr>PowerPoint Presentation</vt:lpstr>
      <vt:lpstr>PowerPoint Presentation</vt:lpstr>
      <vt:lpstr>PowerPoint Presentation</vt:lpstr>
      <vt:lpstr>PowerPoint Presentation</vt:lpstr>
      <vt:lpstr>PowerPoint Presentation</vt:lpstr>
    </vt:vector>
  </TitlesOfParts>
  <Company>The Chareted Society of Physiotherapy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Jade Donovan</dc:creator>
  <cp:lastModifiedBy>Cheryl Gurgul</cp:lastModifiedBy>
  <cp:revision>276</cp:revision>
  <cp:lastPrinted>2015-10-13T08:48:40Z</cp:lastPrinted>
  <dcterms:created xsi:type="dcterms:W3CDTF">2014-07-08T15:33:38Z</dcterms:created>
  <dcterms:modified xsi:type="dcterms:W3CDTF">2018-07-24T08:58:52Z</dcterms:modified>
</cp:coreProperties>
</file>